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6" r:id="rId5"/>
  </p:sldMasterIdLst>
  <p:notesMasterIdLst>
    <p:notesMasterId r:id="rId28"/>
  </p:notesMasterIdLst>
  <p:handoutMasterIdLst>
    <p:handoutMasterId r:id="rId29"/>
  </p:handoutMasterIdLst>
  <p:sldIdLst>
    <p:sldId id="2147481456" r:id="rId6"/>
    <p:sldId id="2147481457" r:id="rId7"/>
    <p:sldId id="2147481475" r:id="rId8"/>
    <p:sldId id="2147481506" r:id="rId9"/>
    <p:sldId id="2147481477" r:id="rId10"/>
    <p:sldId id="2147481452" r:id="rId11"/>
    <p:sldId id="2147481453" r:id="rId12"/>
    <p:sldId id="2147481469" r:id="rId13"/>
    <p:sldId id="2147481503" r:id="rId14"/>
    <p:sldId id="2147481504" r:id="rId15"/>
    <p:sldId id="2147481484" r:id="rId16"/>
    <p:sldId id="2147481505" r:id="rId17"/>
    <p:sldId id="2147481458" r:id="rId18"/>
    <p:sldId id="2147481467" r:id="rId19"/>
    <p:sldId id="2147481488" r:id="rId20"/>
    <p:sldId id="2147481439" r:id="rId21"/>
    <p:sldId id="2147481448" r:id="rId22"/>
    <p:sldId id="261" r:id="rId23"/>
    <p:sldId id="2147481474" r:id="rId24"/>
    <p:sldId id="2147481450" r:id="rId25"/>
    <p:sldId id="2147481442" r:id="rId26"/>
    <p:sldId id="4394"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506"/>
            <p14:sldId id="2147481477"/>
            <p14:sldId id="2147481452"/>
            <p14:sldId id="2147481453"/>
            <p14:sldId id="2147481469"/>
            <p14:sldId id="2147481503"/>
            <p14:sldId id="2147481504"/>
            <p14:sldId id="2147481484"/>
            <p14:sldId id="2147481505"/>
            <p14:sldId id="2147481458"/>
            <p14:sldId id="2147481467"/>
            <p14:sldId id="2147481488"/>
            <p14:sldId id="2147481439"/>
            <p14:sldId id="2147481448"/>
            <p14:sldId id="261"/>
            <p14:sldId id="2147481474"/>
            <p14:sldId id="2147481450"/>
            <p14:sldId id="2147481442"/>
            <p14:sldId id="439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A77"/>
    <a:srgbClr val="770000"/>
    <a:srgbClr val="E9B32B"/>
    <a:srgbClr val="384965"/>
    <a:srgbClr val="CB972B"/>
    <a:srgbClr val="F1CE77"/>
    <a:srgbClr val="B3BFD5"/>
    <a:srgbClr val="F8E8C0"/>
    <a:srgbClr val="FBF2DD"/>
    <a:srgbClr val="8699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99BE5-A0D2-40FA-9AC8-E343711847A0}" v="141" dt="2025-01-20T23:07:49.274"/>
    <p1510:client id="{E2AC385C-D773-D07C-B68D-F573BF6F2D93}" v="4" dt="2025-01-20T22:35:06.205"/>
    <p1510:client id="{FF60AF4D-5138-4617-FCF4-68B9AC2CF168}" v="66" dt="2025-01-20T23:07:34.6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22/01/2025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22/01/2025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a:t>This information session is for trainees completing the Advanced Training: </a:t>
            </a:r>
            <a:r>
              <a:rPr lang="en-US" sz="1200">
                <a:solidFill>
                  <a:schemeClr val="accent2"/>
                </a:solidFill>
              </a:rPr>
              <a:t>Rehabilitation medicine </a:t>
            </a:r>
            <a:r>
              <a:rPr lang="en-US"/>
              <a:t>program, as an introduction to the new curriculum.</a:t>
            </a:r>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Please note that the number of observation captures and learning captures will be reduced for the first 6-12 months of the new curriculum in 2025.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29018890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rPr>
              <a:t>progress 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9316451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19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(coming mid 2025) provide a structured way to evaluate trainee progress. </a:t>
            </a:r>
          </a:p>
          <a:p>
            <a:pPr defTabSz="914874">
              <a:defRPr/>
            </a:pPr>
            <a:r>
              <a:rPr lang="en-US" b="0" i="0"/>
              <a:t>The differences between PREP and the new curriculum will be discussed on the next slide.</a:t>
            </a:r>
          </a:p>
          <a:p>
            <a:pPr defTabSz="914874">
              <a:defRPr/>
            </a:pPr>
            <a:endParaRPr lang="en-US" b="0" i="0"/>
          </a:p>
          <a:p>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 (*from 2026)</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be, do and know standards, the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a:t>
            </a:r>
          </a:p>
          <a:p>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36 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133742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964641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2413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721370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1236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22/01/2025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22/01/2025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22/01/2025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22/01/2025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790971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22/01/2025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22/01/2025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22/01/2025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01437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22/01/2025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97145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22/01/2025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39909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22/01/2025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62653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22/01/2025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63281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22/01/2025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06581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22/01/2025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01233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22/01/2025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42510874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8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22/01/2025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pn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5.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29.svg"/><Relationship Id="rId4" Type="http://schemas.openxmlformats.org/officeDocument/2006/relationships/image" Target="../media/image33.png"/><Relationship Id="rId9"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819106" cy="1057267"/>
          </a:xfrm>
        </p:spPr>
        <p:txBody>
          <a:bodyPr>
            <a:noAutofit/>
          </a:bodyPr>
          <a:lstStyle/>
          <a:p>
            <a:r>
              <a:rPr lang="en-US" sz="2400">
                <a:solidFill>
                  <a:schemeClr val="tx2">
                    <a:lumMod val="75000"/>
                  </a:schemeClr>
                </a:solidFill>
              </a:rPr>
              <a:t>Introduction to the new curriculum </a:t>
            </a:r>
            <a:br>
              <a:rPr lang="en-US" sz="2400"/>
            </a:br>
            <a:r>
              <a:rPr lang="en-US" sz="2400">
                <a:solidFill>
                  <a:schemeClr val="accent2"/>
                </a:solidFill>
              </a:rPr>
              <a:t>2025 implementation – Advanced Training: Rehabilitation Medicine</a:t>
            </a:r>
            <a:endParaRPr lang="en-AU" sz="320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a:t>November 2024</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118318"/>
            <a:ext cx="10190612" cy="238055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4" y="1135476"/>
            <a:ext cx="5198407" cy="2031325"/>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 entry application</a:t>
            </a:r>
          </a:p>
          <a:p>
            <a:pPr marL="285750" indent="-285750">
              <a:buFont typeface="Arial" panose="020B0604020202020204" pitchFamily="34" charset="0"/>
              <a:buChar char="•"/>
            </a:pPr>
            <a:r>
              <a:rPr lang="en-AU"/>
              <a:t>AFRM entry phase examination</a:t>
            </a:r>
            <a:r>
              <a:rPr lang="en-US"/>
              <a:t> </a:t>
            </a:r>
          </a:p>
          <a:p>
            <a:pPr marL="285750" indent="-285750">
              <a:buFont typeface="Arial" panose="020B0604020202020204" pitchFamily="34" charset="0"/>
              <a:buChar char="•"/>
            </a:pPr>
            <a:r>
              <a:rPr lang="en-US"/>
              <a:t>Complete at least 48 months FTE training - professional experience</a:t>
            </a:r>
          </a:p>
          <a:p>
            <a:pPr marL="285750" indent="-285750">
              <a:buFont typeface="Arial" panose="020B0604020202020204" pitchFamily="34" charset="0"/>
              <a:buChar char="•"/>
            </a:pPr>
            <a:r>
              <a:rPr lang="en-US"/>
              <a:t>2 case reports</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678814"/>
            <a:ext cx="10190612" cy="23006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003735"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735151"/>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112329"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1"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rotation plans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21951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In-training long case assessments</a:t>
            </a:r>
            <a:endParaRPr lang="en-AU"/>
          </a:p>
        </p:txBody>
      </p:sp>
      <p:sp>
        <p:nvSpPr>
          <p:cNvPr id="3" name="TextBox 2">
            <a:extLst>
              <a:ext uri="{FF2B5EF4-FFF2-40B4-BE49-F238E27FC236}">
                <a16:creationId xmlns:a16="http://schemas.microsoft.com/office/drawing/2014/main" id="{68A83FC9-4D18-332C-14C8-15CA6F3FD223}"/>
              </a:ext>
            </a:extLst>
          </p:cNvPr>
          <p:cNvSpPr txBox="1"/>
          <p:nvPr/>
        </p:nvSpPr>
        <p:spPr>
          <a:xfrm>
            <a:off x="6096000" y="1644102"/>
            <a:ext cx="4333238" cy="1754326"/>
          </a:xfrm>
          <a:prstGeom prst="rect">
            <a:avLst/>
          </a:prstGeom>
          <a:noFill/>
        </p:spPr>
        <p:txBody>
          <a:bodyPr wrap="none" rtlCol="0">
            <a:spAutoFit/>
          </a:bodyPr>
          <a:lstStyle/>
          <a:p>
            <a:pPr marL="285750" indent="-285750">
              <a:buFont typeface="Arial" panose="020B0604020202020204" pitchFamily="34" charset="0"/>
              <a:buChar char="•"/>
            </a:pPr>
            <a:r>
              <a:rPr lang="en-AU"/>
              <a:t>Learning courses</a:t>
            </a:r>
          </a:p>
          <a:p>
            <a:pPr marL="285750" indent="-285750">
              <a:buFont typeface="Arial" panose="020B0604020202020204" pitchFamily="34" charset="0"/>
              <a:buChar char="•"/>
            </a:pPr>
            <a:r>
              <a:rPr lang="en-AU"/>
              <a:t>Experiential logbook (optional)</a:t>
            </a:r>
          </a:p>
          <a:p>
            <a:pPr marL="285750" indent="-285750">
              <a:buFont typeface="Arial" panose="020B0604020202020204" pitchFamily="34" charset="0"/>
              <a:buChar char="•"/>
            </a:pPr>
            <a:r>
              <a:rPr lang="en-AU"/>
              <a:t>AFRM fellowship written examination </a:t>
            </a:r>
          </a:p>
          <a:p>
            <a:pPr marL="285750" indent="-285750">
              <a:buFont typeface="Arial" panose="020B0604020202020204" pitchFamily="34" charset="0"/>
              <a:buChar char="•"/>
            </a:pPr>
            <a:r>
              <a:rPr lang="en-AU"/>
              <a:t>AFRM fellowship clinical examination </a:t>
            </a:r>
          </a:p>
          <a:p>
            <a:pPr marL="285750" indent="-285750">
              <a:buFont typeface="Arial" panose="020B0604020202020204" pitchFamily="34" charset="0"/>
              <a:buChar char="•"/>
            </a:pPr>
            <a:r>
              <a:rPr lang="en-US"/>
              <a:t>Research project</a:t>
            </a:r>
          </a:p>
          <a:p>
            <a:pPr marL="285750" indent="-285750">
              <a:buFont typeface="Arial" panose="020B0604020202020204" pitchFamily="34" charset="0"/>
              <a:buChar char="•"/>
            </a:pPr>
            <a:endParaRPr lang="en-AU"/>
          </a:p>
        </p:txBody>
      </p:sp>
      <p:sp>
        <p:nvSpPr>
          <p:cNvPr id="9" name="Rectangle 8">
            <a:extLst>
              <a:ext uri="{FF2B5EF4-FFF2-40B4-BE49-F238E27FC236}">
                <a16:creationId xmlns:a16="http://schemas.microsoft.com/office/drawing/2014/main" id="{C2581D90-176A-0D93-696C-0E0958B6B319}"/>
              </a:ext>
            </a:extLst>
          </p:cNvPr>
          <p:cNvSpPr/>
          <p:nvPr/>
        </p:nvSpPr>
        <p:spPr>
          <a:xfrm>
            <a:off x="918826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progress reports</a:t>
            </a:r>
            <a:endParaRPr lang="en-AU"/>
          </a:p>
        </p:txBody>
      </p:sp>
      <p:sp>
        <p:nvSpPr>
          <p:cNvPr id="10" name="Rectangle 9">
            <a:extLst>
              <a:ext uri="{FF2B5EF4-FFF2-40B4-BE49-F238E27FC236}">
                <a16:creationId xmlns:a16="http://schemas.microsoft.com/office/drawing/2014/main" id="{1B87A4BC-2F7D-DD78-6219-21ABF39487CD}"/>
              </a:ext>
            </a:extLst>
          </p:cNvPr>
          <p:cNvSpPr/>
          <p:nvPr/>
        </p:nvSpPr>
        <p:spPr>
          <a:xfrm>
            <a:off x="7969804" y="3678814"/>
            <a:ext cx="2715969" cy="534839"/>
          </a:xfrm>
          <a:prstGeom prst="rect">
            <a:avLst/>
          </a:prstGeom>
          <a:solidFill>
            <a:srgbClr val="861F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2025 phased rollout</a:t>
            </a:r>
          </a:p>
          <a:p>
            <a:pPr algn="ctr"/>
            <a:r>
              <a:rPr lang="en-AU" sz="1100"/>
              <a:t>*reduced requirements for 2025 only</a:t>
            </a:r>
          </a:p>
        </p:txBody>
      </p:sp>
      <p:sp>
        <p:nvSpPr>
          <p:cNvPr id="12" name="Rectangle 11">
            <a:extLst>
              <a:ext uri="{FF2B5EF4-FFF2-40B4-BE49-F238E27FC236}">
                <a16:creationId xmlns:a16="http://schemas.microsoft.com/office/drawing/2014/main" id="{9DECC853-6739-C458-AD82-66A74B4C4EAE}"/>
              </a:ext>
            </a:extLst>
          </p:cNvPr>
          <p:cNvSpPr/>
          <p:nvPr/>
        </p:nvSpPr>
        <p:spPr>
          <a:xfrm>
            <a:off x="3078823" y="4691001"/>
            <a:ext cx="1405488"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E6E57F55-446E-DED8-108E-E43DD4425514}"/>
              </a:ext>
            </a:extLst>
          </p:cNvPr>
          <p:cNvSpPr/>
          <p:nvPr/>
        </p:nvSpPr>
        <p:spPr>
          <a:xfrm>
            <a:off x="5110921" y="4691001"/>
            <a:ext cx="1555664"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D4113D1D-677F-E85B-E0AA-974B0CECD91E}"/>
              </a:ext>
            </a:extLst>
          </p:cNvPr>
          <p:cNvSpPr/>
          <p:nvPr/>
        </p:nvSpPr>
        <p:spPr>
          <a:xfrm>
            <a:off x="9188265" y="4651118"/>
            <a:ext cx="1555664" cy="771525"/>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43082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Identify rotation learning opportunities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6088AC"/>
                </a:solidFill>
                <a:latin typeface="Arial" panose="020B0604020202020204" pitchFamily="34" charset="0"/>
                <a:cs typeface="Arial" panose="020B0604020202020204" pitchFamily="34" charset="0"/>
              </a:rPr>
              <a:t>Progress Review Panel</a:t>
            </a:r>
          </a:p>
          <a:p>
            <a:pPr algn="ctr"/>
            <a:r>
              <a:rPr lang="en-US" sz="1000">
                <a:solidFill>
                  <a:srgbClr val="6088AC"/>
                </a:solidFill>
                <a:latin typeface="Arial" panose="020B0604020202020204" pitchFamily="34" charset="0"/>
                <a:cs typeface="Arial" panose="020B0604020202020204" pitchFamily="34" charset="0"/>
              </a:rPr>
              <a:t>From Q4 2025</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760277" cy="1884227"/>
            <a:chOff x="846933" y="1875752"/>
            <a:chExt cx="11760277" cy="1884227"/>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208088"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121739" cy="646331"/>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panose="020B0004020202020204" pitchFamily="34" charset="0"/>
                </a:rPr>
                <a:t>Progress report</a:t>
              </a:r>
              <a:endParaRPr lang="en-AU" sz="1200">
                <a:latin typeface="Aptos" panose="020B0004020202020204" pitchFamily="34" charset="0"/>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254604" y="3113648"/>
              <a:ext cx="2352606" cy="646331"/>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panose="020B0004020202020204" pitchFamily="34" charset="0"/>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389808"/>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26931" y="1715717"/>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395881"/>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8539" y="172397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1930198" y="168872"/>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a:latin typeface="Aptos" panose="020B0004020202020204" pitchFamily="34" charset="0"/>
                </a:rPr>
                <a:t>Quarter 1 (Q1)</a:t>
              </a:r>
              <a:endParaRPr lang="en-US" sz="1400" b="1">
                <a:latin typeface="Aptos" panose="020B0004020202020204" pitchFamily="34" charset="0"/>
              </a:endParaRPr>
            </a:p>
            <a:p>
              <a:pPr marL="285750" indent="-285750">
                <a:buFont typeface="Wingdings" panose="05000000000000000000" pitchFamily="2" charset="2"/>
                <a:buChar char="ü"/>
              </a:pPr>
              <a:r>
                <a:rPr lang="en-US" sz="1400">
                  <a:latin typeface="Aptos" panose="020B0004020202020204" pitchFamily="34" charset="0"/>
                </a:rPr>
                <a:t>Nominate and meet with 2 supervisors</a:t>
              </a:r>
            </a:p>
            <a:p>
              <a:pPr marL="285750" indent="-285750">
                <a:buFont typeface="Wingdings" panose="05000000000000000000" pitchFamily="2" charset="2"/>
                <a:buChar char="ü"/>
              </a:pPr>
              <a:r>
                <a:rPr lang="en-US" sz="140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a:latin typeface="Aptos" panose="020B0004020202020204" pitchFamily="34" charset="0"/>
                </a:rPr>
                <a:t>Complete rotation plan</a:t>
              </a:r>
            </a:p>
            <a:p>
              <a:pPr marL="285750" indent="-285750">
                <a:buFont typeface="Wingdings" panose="05000000000000000000" pitchFamily="2" charset="2"/>
                <a:buChar char="ü"/>
              </a:pPr>
              <a:r>
                <a:rPr lang="en-AU" sz="140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a:latin typeface="Aptos" panose="020B0004020202020204" pitchFamily="34" charset="0"/>
                </a:rPr>
                <a:t>Begin thinking about research project</a:t>
              </a:r>
            </a:p>
            <a:p>
              <a:endParaRPr lang="en-AU" sz="120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a:stCxn id="94" idx="3"/>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1" y="435332"/>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a:solidFill>
                  <a:schemeClr val="dk1"/>
                </a:solidFill>
                <a:latin typeface="Aptos"/>
              </a:rPr>
              <a:t>Team leadership </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Clinical assessment and management of function</a:t>
            </a:r>
          </a:p>
          <a:p>
            <a:pPr marL="171450" indent="-171450">
              <a:buFont typeface="Arial" panose="020B0604020202020204" pitchFamily="34" charset="0"/>
              <a:buChar char="•"/>
            </a:pPr>
            <a:r>
              <a:rPr lang="en-AU" sz="900" b="0" kern="120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a:solidFill>
                  <a:schemeClr val="dk1"/>
                </a:solidFill>
                <a:effectLst/>
                <a:latin typeface="Aptos"/>
              </a:rPr>
              <a:t>Knowledge (3 specific knowledge guide learning goals selected)</a:t>
            </a:r>
            <a:endParaRPr lang="en-AU" sz="900" b="0" i="0" kern="1200">
              <a:solidFill>
                <a:schemeClr val="dk1"/>
              </a:solidFill>
              <a:effectLst/>
              <a:latin typeface="Aptos"/>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813808" y="438795"/>
            <a:ext cx="2086465" cy="784830"/>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Family 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21797" y="180213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9741159" y="1803328"/>
            <a:ext cx="2410415" cy="246221"/>
          </a:xfrm>
          <a:prstGeom prst="rect">
            <a:avLst/>
          </a:prstGeom>
          <a:noFill/>
          <a:ln>
            <a:noFill/>
          </a:ln>
        </p:spPr>
        <p:txBody>
          <a:bodyPr wrap="square" lIns="91440" tIns="45720" rIns="91440" bIns="45720" rtlCol="0" anchor="t">
            <a:spAutoFit/>
          </a:bodyPr>
          <a:lstStyle/>
          <a:p>
            <a:r>
              <a:rPr lang="en-US" sz="1000" b="1">
                <a:latin typeface="Aptos"/>
              </a:rPr>
              <a:t>Observation captures &amp; ITLCA topics</a:t>
            </a:r>
            <a:endParaRPr lang="en-AU" sz="10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57646" y="206119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Professional</a:t>
            </a:r>
            <a:r>
              <a:rPr lang="en-AU" sz="900" b="0" kern="120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panose="020B0004020202020204" pitchFamily="34" charset="0"/>
              </a:rPr>
              <a:t>Traumatic brain injury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a:solidFill>
                  <a:schemeClr val="dk1"/>
                </a:solidFill>
                <a:effectLst/>
                <a:latin typeface="Aptos" panose="020B0004020202020204" pitchFamily="34" charset="0"/>
                <a:cs typeface="Arial"/>
              </a:rPr>
              <a:t>Neurological conditions</a:t>
            </a:r>
          </a:p>
        </p:txBody>
      </p:sp>
      <p:sp>
        <p:nvSpPr>
          <p:cNvPr id="122" name="TextBox 121">
            <a:extLst>
              <a:ext uri="{FF2B5EF4-FFF2-40B4-BE49-F238E27FC236}">
                <a16:creationId xmlns:a16="http://schemas.microsoft.com/office/drawing/2014/main" id="{81287DD7-FE6A-0CE0-3B1F-9FFB433CA8F6}"/>
              </a:ext>
            </a:extLst>
          </p:cNvPr>
          <p:cNvSpPr txBox="1"/>
          <p:nvPr/>
        </p:nvSpPr>
        <p:spPr>
          <a:xfrm>
            <a:off x="9722027" y="2071438"/>
            <a:ext cx="2352606" cy="6463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Clinical assessment and management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a:solidFill>
                  <a:schemeClr val="dk1"/>
                </a:solidFill>
                <a:latin typeface="Aptos"/>
              </a:rPr>
              <a:t>Team leadership</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a:solidFill>
                  <a:schemeClr val="dk1"/>
                </a:solidFill>
                <a:effectLst/>
                <a:latin typeface="Aptos"/>
              </a:rPr>
              <a:t>Communication with patients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311979" y="4860191"/>
            <a:ext cx="6753063"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a:t>
              </a:r>
            </a:p>
            <a:p>
              <a:r>
                <a:rPr lang="en-US" sz="1200">
                  <a:latin typeface="Aptos" panose="020B0004020202020204" pitchFamily="34" charset="0"/>
                </a:rPr>
                <a:t> </a:t>
              </a:r>
            </a:p>
            <a:p>
              <a:r>
                <a:rPr lang="en-US" sz="1200">
                  <a:latin typeface="Aptos"/>
                </a:rPr>
                <a:t>The Progress Review Panel (from Q4 2025)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5016" y="782879"/>
            <a:ext cx="188758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1800">
                <a:solidFill>
                  <a:srgbClr val="384967"/>
                </a:solidFill>
                <a:latin typeface="Georgia"/>
              </a:rPr>
              <a:t>Rehabilitation Medicine</a:t>
            </a:r>
            <a:r>
              <a:rPr lang="en-US" sz="2000">
                <a:solidFill>
                  <a:srgbClr val="384967"/>
                </a:solidFill>
                <a:latin typeface="Georgia"/>
              </a:rPr>
              <a:t> </a:t>
            </a:r>
            <a:r>
              <a:rPr lang="en-US" sz="2400">
                <a:solidFill>
                  <a:srgbClr val="384967"/>
                </a:solidFill>
                <a:latin typeface="Georgia"/>
              </a:rPr>
              <a:t>Example Training Journey</a:t>
            </a:r>
            <a:endParaRPr lang="en-US" sz="240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362525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1"/>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a:solidFill>
                    <a:schemeClr val="accent5"/>
                  </a:solidFill>
                  <a:latin typeface="Poppins" pitchFamily="2" charset="77"/>
                  <a:ea typeface="League Spartan" charset="0"/>
                  <a:cs typeface="Poppins" pitchFamily="2" charset="77"/>
                </a:rPr>
                <a:t>Progression decision</a:t>
              </a:r>
            </a:p>
            <a:p>
              <a:r>
                <a:rPr lang="en-US" sz="140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Other learning and assessment requirements</a:t>
            </a:r>
            <a:endParaRPr lang="en-US" sz="3100" b="0">
              <a:solidFill>
                <a:srgbClr val="000000"/>
              </a:solidFill>
              <a:latin typeface="Georgia"/>
            </a:endParaRPr>
          </a:p>
        </p:txBody>
      </p:sp>
      <p:sp>
        <p:nvSpPr>
          <p:cNvPr id="2" name="TextBox 1">
            <a:extLst>
              <a:ext uri="{FF2B5EF4-FFF2-40B4-BE49-F238E27FC236}">
                <a16:creationId xmlns:a16="http://schemas.microsoft.com/office/drawing/2014/main" id="{63D141C9-007A-05F3-393E-AEABF63D956C}"/>
              </a:ext>
            </a:extLst>
          </p:cNvPr>
          <p:cNvSpPr txBox="1"/>
          <p:nvPr/>
        </p:nvSpPr>
        <p:spPr>
          <a:xfrm>
            <a:off x="435743" y="1332629"/>
            <a:ext cx="2036366" cy="2123658"/>
          </a:xfrm>
          <a:prstGeom prst="rect">
            <a:avLst/>
          </a:prstGeom>
          <a:noFill/>
        </p:spPr>
        <p:txBody>
          <a:bodyPr wrap="square" lIns="91440" tIns="45720" rIns="91440" bIns="45720" rtlCol="0" anchor="t">
            <a:spAutoFit/>
          </a:bodyPr>
          <a:lstStyle/>
          <a:p>
            <a:pPr algn="ctr"/>
            <a:r>
              <a:rPr lang="en-US" b="1">
                <a:solidFill>
                  <a:srgbClr val="384967"/>
                </a:solidFill>
              </a:rPr>
              <a:t>Learning programs </a:t>
            </a:r>
            <a:endParaRPr lang="en-US"/>
          </a:p>
          <a:p>
            <a:pPr algn="ctr"/>
            <a:endParaRPr lang="en-US" b="1">
              <a:solidFill>
                <a:srgbClr val="384967"/>
              </a:solidFill>
            </a:endParaRPr>
          </a:p>
          <a:p>
            <a:pPr marL="285750" indent="-285750">
              <a:buFont typeface="Arial,Sans-Serif"/>
              <a:buChar char="•"/>
            </a:pPr>
            <a:r>
              <a:rPr lang="en-US" sz="1400">
                <a:solidFill>
                  <a:srgbClr val="384965"/>
                </a:solidFill>
              </a:rPr>
              <a:t>Professional experience</a:t>
            </a:r>
            <a:endParaRPr lang="en-US" sz="1400">
              <a:solidFill>
                <a:srgbClr val="433E35"/>
              </a:solidFill>
            </a:endParaRPr>
          </a:p>
          <a:p>
            <a:pPr marL="285750" indent="-285750">
              <a:buFont typeface="Arial,Sans-Serif"/>
              <a:buChar char="•"/>
            </a:pPr>
            <a:r>
              <a:rPr lang="en-US" sz="1400">
                <a:solidFill>
                  <a:srgbClr val="384965"/>
                </a:solidFill>
              </a:rPr>
              <a:t>Learning courses</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21981" y="1900425"/>
            <a:ext cx="2627439" cy="1692771"/>
          </a:xfrm>
          <a:prstGeom prst="rect">
            <a:avLst/>
          </a:prstGeom>
          <a:noFill/>
        </p:spPr>
        <p:txBody>
          <a:bodyPr wrap="square" lIns="91440" tIns="45720" rIns="91440" bIns="45720" rtlCol="0" anchor="t">
            <a:spAutoFit/>
          </a:bodyPr>
          <a:lstStyle/>
          <a:p>
            <a:pPr algn="ctr"/>
            <a:endParaRPr lang="en-US" b="1">
              <a:solidFill>
                <a:srgbClr val="384967"/>
              </a:solidFill>
            </a:endParaRPr>
          </a:p>
          <a:p>
            <a:pPr algn="ctr"/>
            <a:r>
              <a:rPr lang="en-US" sz="1400">
                <a:solidFill>
                  <a:srgbClr val="384965"/>
                </a:solidFill>
              </a:rPr>
              <a:t>More information about case reports will be available in early 2025.</a:t>
            </a:r>
          </a:p>
          <a:p>
            <a:endParaRPr lang="en-US" sz="1400">
              <a:ea typeface="+mn-lt"/>
              <a:cs typeface="+mn-lt"/>
            </a:endParaRPr>
          </a:p>
          <a:p>
            <a:endParaRPr lang="en-US" sz="1400">
              <a:ea typeface="+mn-lt"/>
              <a:cs typeface="+mn-lt"/>
            </a:endParaRPr>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5981848" y="1340863"/>
            <a:ext cx="3198205" cy="2062103"/>
          </a:xfrm>
          <a:prstGeom prst="rect">
            <a:avLst/>
          </a:prstGeom>
          <a:noFill/>
        </p:spPr>
        <p:txBody>
          <a:bodyPr wrap="square" lIns="91440" tIns="45720" rIns="91440" bIns="45720" rtlCol="0" anchor="t">
            <a:spAutoFit/>
          </a:bodyPr>
          <a:lstStyle/>
          <a:p>
            <a:pPr algn="ctr"/>
            <a:r>
              <a:rPr lang="en-US" b="1">
                <a:solidFill>
                  <a:srgbClr val="384967"/>
                </a:solidFill>
              </a:rPr>
              <a:t>In-Training long case assessments (ITLCA)</a:t>
            </a:r>
          </a:p>
          <a:p>
            <a:pPr algn="ctr"/>
            <a:endParaRPr lang="en-US" b="1">
              <a:solidFill>
                <a:srgbClr val="384965"/>
              </a:solidFill>
            </a:endParaRPr>
          </a:p>
          <a:p>
            <a:pPr algn="ctr"/>
            <a:r>
              <a:rPr lang="en-US" sz="1400">
                <a:solidFill>
                  <a:srgbClr val="384965"/>
                </a:solidFill>
              </a:rPr>
              <a:t>Trainees are evaluated in real life settings to assesses their level of professional expertise and judgement exercised in clinical cases.</a:t>
            </a:r>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33351" y="1340863"/>
            <a:ext cx="2536621" cy="2477601"/>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pPr algn="ctr"/>
            <a:endParaRPr lang="en-US" b="1">
              <a:solidFill>
                <a:srgbClr val="384967"/>
              </a:solidFill>
            </a:endParaRPr>
          </a:p>
          <a:p>
            <a:pPr algn="ctr"/>
            <a:endParaRPr lang="en-US" b="1">
              <a:solidFill>
                <a:srgbClr val="384967"/>
              </a:solidFill>
            </a:endParaRPr>
          </a:p>
          <a:p>
            <a:r>
              <a:rPr lang="en-US" sz="1400">
                <a:solidFill>
                  <a:srgbClr val="384967"/>
                </a:solidFill>
              </a:rPr>
              <a:t>A trainee-led study involving significant involvement in design, conduct and analysis.</a:t>
            </a:r>
            <a:endParaRPr lang="en-US" sz="1400"/>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9" name="TextBox 18">
            <a:extLst>
              <a:ext uri="{FF2B5EF4-FFF2-40B4-BE49-F238E27FC236}">
                <a16:creationId xmlns:a16="http://schemas.microsoft.com/office/drawing/2014/main" id="{BDE2AB8E-0B99-CD4B-6A74-F72E4398F3E8}"/>
              </a:ext>
            </a:extLst>
          </p:cNvPr>
          <p:cNvSpPr txBox="1"/>
          <p:nvPr/>
        </p:nvSpPr>
        <p:spPr>
          <a:xfrm>
            <a:off x="9534951" y="5024248"/>
            <a:ext cx="2472323" cy="1815882"/>
          </a:xfrm>
          <a:prstGeom prst="rect">
            <a:avLst/>
          </a:prstGeom>
          <a:noFill/>
        </p:spPr>
        <p:txBody>
          <a:bodyPr wrap="square">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a:p>
            <a:pPr marL="285750" indent="-285750">
              <a:buFont typeface="Arial" panose="020B0604020202020204" pitchFamily="34" charset="0"/>
              <a:buChar char="•"/>
            </a:pPr>
            <a:r>
              <a:rPr lang="en-US" sz="1400">
                <a:solidFill>
                  <a:srgbClr val="384967"/>
                </a:solidFill>
              </a:rPr>
              <a:t>Research Project Supervisor</a:t>
            </a:r>
            <a:endParaRPr lang="en-US" sz="1400">
              <a:solidFill>
                <a:srgbClr val="384967"/>
              </a:solidFill>
              <a:cs typeface="Aria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94717" y="5024248"/>
            <a:ext cx="2036365" cy="1600438"/>
          </a:xfrm>
          <a:prstGeom prst="rect">
            <a:avLst/>
          </a:prstGeom>
          <a:noFill/>
        </p:spPr>
        <p:txBody>
          <a:bodyPr wrap="square" lIns="91440" tIns="45720" rIns="91440" bIns="45720" anchor="t">
            <a:spAutoFit/>
          </a:bodyPr>
          <a:lstStyle/>
          <a:p>
            <a:r>
              <a:rPr lang="en-US" sz="1400" b="1">
                <a:solidFill>
                  <a:srgbClr val="384967"/>
                </a:solidFill>
              </a:rPr>
              <a:t>When:</a:t>
            </a:r>
            <a:r>
              <a:rPr lang="en-US" sz="1400">
                <a:solidFill>
                  <a:srgbClr val="384967"/>
                </a:solidFill>
              </a:rPr>
              <a:t> Before the end of Advanced Training</a:t>
            </a:r>
            <a:endParaRPr lang="en-US" sz="1400">
              <a:solidFill>
                <a:srgbClr val="433E35"/>
              </a:solidFill>
            </a:endParaRPr>
          </a:p>
          <a:p>
            <a:endParaRPr lang="en-US" sz="1400">
              <a:solidFill>
                <a:srgbClr val="433E35"/>
              </a:solidFill>
            </a:endParaRPr>
          </a:p>
          <a:p>
            <a:endParaRPr lang="en-US" sz="1400">
              <a:solidFill>
                <a:srgbClr val="433E35"/>
              </a:solidFill>
            </a:endParaRPr>
          </a:p>
          <a:p>
            <a:r>
              <a:rPr lang="en-US" sz="1400" b="1">
                <a:solidFill>
                  <a:srgbClr val="384967"/>
                </a:solidFill>
              </a:rPr>
              <a:t>Roles involved:</a:t>
            </a:r>
            <a:endParaRPr lang="en-US" sz="1400">
              <a:solidFill>
                <a:srgbClr val="433E35"/>
              </a:solidFill>
              <a:cs typeface="Arial"/>
            </a:endParaRPr>
          </a:p>
          <a:p>
            <a:pPr marL="285750" indent="-285750">
              <a:buFont typeface="Arial,Sans-Serif"/>
              <a:buChar char="•"/>
            </a:pPr>
            <a:r>
              <a:rPr lang="en-US" sz="1400">
                <a:solidFill>
                  <a:srgbClr val="384967"/>
                </a:solidFill>
              </a:rPr>
              <a:t>Trainee</a:t>
            </a:r>
            <a:endParaRPr lang="en-US"/>
          </a:p>
          <a:p>
            <a:endParaRPr lang="en-US" sz="1400">
              <a:solidFill>
                <a:srgbClr val="384967"/>
              </a:solidFill>
              <a:cs typeface="Aria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325969" y="5024248"/>
            <a:ext cx="2287587" cy="1384995"/>
          </a:xfrm>
          <a:prstGeom prst="rect">
            <a:avLst/>
          </a:prstGeom>
          <a:noFill/>
        </p:spPr>
        <p:txBody>
          <a:bodyPr wrap="square" lIns="91440" tIns="45720" rIns="91440" bIns="45720" anchor="t">
            <a:spAutoFit/>
          </a:bodyPr>
          <a:lstStyle/>
          <a:p>
            <a:r>
              <a:rPr lang="en-US" sz="1400" b="1">
                <a:solidFill>
                  <a:srgbClr val="384967"/>
                </a:solidFill>
              </a:rPr>
              <a:t>When: </a:t>
            </a:r>
            <a:r>
              <a:rPr lang="en-US" sz="1400">
                <a:solidFill>
                  <a:srgbClr val="384967"/>
                </a:solidFill>
              </a:rPr>
              <a:t>2 x reports over the course of Advanced Training</a:t>
            </a:r>
            <a:endParaRPr lang="en-US" sz="1400">
              <a:solidFill>
                <a:srgbClr val="384967"/>
              </a:solidFill>
              <a:cs typeface="Aria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pic>
        <p:nvPicPr>
          <p:cNvPr id="17" name="Picture 16" descr="A person wearing headphones pointing at a screen&#10;&#10;Description automatically generated">
            <a:extLst>
              <a:ext uri="{FF2B5EF4-FFF2-40B4-BE49-F238E27FC236}">
                <a16:creationId xmlns:a16="http://schemas.microsoft.com/office/drawing/2014/main" id="{8BC7934D-185D-E2AC-2A2F-A4F38D7ACC1F}"/>
              </a:ext>
            </a:extLst>
          </p:cNvPr>
          <p:cNvPicPr>
            <a:picLocks noChangeAspect="1"/>
          </p:cNvPicPr>
          <p:nvPr/>
        </p:nvPicPr>
        <p:blipFill>
          <a:blip r:embed="rId4"/>
          <a:stretch>
            <a:fillRect/>
          </a:stretch>
        </p:blipFill>
        <p:spPr>
          <a:xfrm>
            <a:off x="594717" y="3289850"/>
            <a:ext cx="1497539" cy="1278484"/>
          </a:xfrm>
          <a:prstGeom prst="rect">
            <a:avLst/>
          </a:prstGeom>
        </p:spPr>
      </p:pic>
      <p:pic>
        <p:nvPicPr>
          <p:cNvPr id="24" name="Picture 23" descr="A magnifying glass and graph&#10;&#10;Description automatically generated">
            <a:extLst>
              <a:ext uri="{FF2B5EF4-FFF2-40B4-BE49-F238E27FC236}">
                <a16:creationId xmlns:a16="http://schemas.microsoft.com/office/drawing/2014/main" id="{D4107742-751D-7037-5611-50215F446467}"/>
              </a:ext>
            </a:extLst>
          </p:cNvPr>
          <p:cNvPicPr>
            <a:picLocks noChangeAspect="1"/>
          </p:cNvPicPr>
          <p:nvPr/>
        </p:nvPicPr>
        <p:blipFill>
          <a:blip r:embed="rId5"/>
          <a:stretch>
            <a:fillRect/>
          </a:stretch>
        </p:blipFill>
        <p:spPr>
          <a:xfrm>
            <a:off x="3540501" y="3235129"/>
            <a:ext cx="1448982" cy="1444830"/>
          </a:xfrm>
          <a:prstGeom prst="rect">
            <a:avLst/>
          </a:prstGeom>
        </p:spPr>
      </p:pic>
      <p:pic>
        <p:nvPicPr>
          <p:cNvPr id="16" name="Picture 2" descr="Free research reading information vector">
            <a:extLst>
              <a:ext uri="{FF2B5EF4-FFF2-40B4-BE49-F238E27FC236}">
                <a16:creationId xmlns:a16="http://schemas.microsoft.com/office/drawing/2014/main" id="{5E3DC52A-13E3-1527-9C2F-5DEC01F50B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9743379" y="3073585"/>
            <a:ext cx="1853904" cy="1494749"/>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48BC22B1-CE88-B9B6-7EF7-94E61D8074B3}"/>
              </a:ext>
            </a:extLst>
          </p:cNvPr>
          <p:cNvSpPr txBox="1"/>
          <p:nvPr/>
        </p:nvSpPr>
        <p:spPr>
          <a:xfrm>
            <a:off x="6505636" y="5024248"/>
            <a:ext cx="2472323" cy="1384995"/>
          </a:xfrm>
          <a:prstGeom prst="rect">
            <a:avLst/>
          </a:prstGeom>
          <a:noFill/>
        </p:spPr>
        <p:txBody>
          <a:bodyPr wrap="square">
            <a:spAutoFit/>
          </a:bodyPr>
          <a:lstStyle/>
          <a:p>
            <a:r>
              <a:rPr lang="en-US" sz="1400" b="1">
                <a:solidFill>
                  <a:srgbClr val="384967"/>
                </a:solidFill>
              </a:rPr>
              <a:t>When: </a:t>
            </a:r>
            <a:r>
              <a:rPr lang="en-US" sz="1400">
                <a:solidFill>
                  <a:srgbClr val="384967"/>
                </a:solidFill>
              </a:rPr>
              <a:t>4 x ITLCA assessments per phase</a:t>
            </a:r>
            <a:endParaRPr lang="en-US" sz="1400">
              <a:solidFill>
                <a:srgbClr val="384967"/>
              </a:solidFill>
              <a:cs typeface="Arial"/>
            </a:endParaRPr>
          </a:p>
          <a:p>
            <a:endParaRPr lang="en-US" sz="1400" b="1">
              <a:solidFill>
                <a:srgbClr val="384967"/>
              </a:solidFill>
            </a:endParaRPr>
          </a:p>
          <a:p>
            <a:endParaRPr lang="en-US" sz="1400" b="1">
              <a:solidFill>
                <a:srgbClr val="384967"/>
              </a:solidFill>
            </a:endParaRPr>
          </a:p>
          <a:p>
            <a:r>
              <a:rPr lang="en-US" sz="1400" b="1">
                <a:solidFill>
                  <a:srgbClr val="384967"/>
                </a:solidFill>
              </a:rPr>
              <a:t>Roles involved:</a:t>
            </a:r>
            <a:endParaRPr lang="en-US" sz="1400" b="1">
              <a:solidFill>
                <a:srgbClr val="384967"/>
              </a:solidFill>
              <a:cs typeface="Arial"/>
            </a:endParaRPr>
          </a:p>
          <a:p>
            <a:pPr marL="285750" indent="-285750">
              <a:buFont typeface="Arial" panose="020B0604020202020204" pitchFamily="34" charset="0"/>
              <a:buChar char="•"/>
            </a:pPr>
            <a:r>
              <a:rPr lang="en-US" sz="1400">
                <a:solidFill>
                  <a:srgbClr val="384967"/>
                </a:solidFill>
              </a:rPr>
              <a:t>Trainee</a:t>
            </a:r>
            <a:endParaRPr lang="en-US" sz="1400">
              <a:solidFill>
                <a:srgbClr val="384967"/>
              </a:solidFill>
              <a:cs typeface="Arial"/>
            </a:endParaRPr>
          </a:p>
        </p:txBody>
      </p:sp>
      <p:sp>
        <p:nvSpPr>
          <p:cNvPr id="26" name="TextBox 25">
            <a:extLst>
              <a:ext uri="{FF2B5EF4-FFF2-40B4-BE49-F238E27FC236}">
                <a16:creationId xmlns:a16="http://schemas.microsoft.com/office/drawing/2014/main" id="{84B01E50-A59F-C9F6-FBA4-AC956492C557}"/>
              </a:ext>
            </a:extLst>
          </p:cNvPr>
          <p:cNvSpPr txBox="1"/>
          <p:nvPr/>
        </p:nvSpPr>
        <p:spPr>
          <a:xfrm>
            <a:off x="2797248" y="1335216"/>
            <a:ext cx="3345028" cy="369332"/>
          </a:xfrm>
          <a:prstGeom prst="rect">
            <a:avLst/>
          </a:prstGeom>
          <a:noFill/>
        </p:spPr>
        <p:txBody>
          <a:bodyPr wrap="square">
            <a:spAutoFit/>
          </a:bodyPr>
          <a:lstStyle/>
          <a:p>
            <a:pPr algn="ctr"/>
            <a:r>
              <a:rPr lang="en-US" b="1">
                <a:solidFill>
                  <a:srgbClr val="384967"/>
                </a:solidFill>
              </a:rPr>
              <a:t>2 x case reports</a:t>
            </a:r>
            <a:endParaRPr lang="en-US"/>
          </a:p>
        </p:txBody>
      </p:sp>
      <p:sp>
        <p:nvSpPr>
          <p:cNvPr id="5" name="Freeform 3">
            <a:extLst>
              <a:ext uri="{FF2B5EF4-FFF2-40B4-BE49-F238E27FC236}">
                <a16:creationId xmlns:a16="http://schemas.microsoft.com/office/drawing/2014/main" id="{BEE5170B-FEAD-D7EC-1775-E5B81E5338C5}"/>
              </a:ext>
            </a:extLst>
          </p:cNvPr>
          <p:cNvSpPr/>
          <p:nvPr/>
        </p:nvSpPr>
        <p:spPr>
          <a:xfrm>
            <a:off x="6390169" y="3586752"/>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AU"/>
          </a:p>
        </p:txBody>
      </p:sp>
      <p:sp>
        <p:nvSpPr>
          <p:cNvPr id="10" name="Freeform 2">
            <a:extLst>
              <a:ext uri="{FF2B5EF4-FFF2-40B4-BE49-F238E27FC236}">
                <a16:creationId xmlns:a16="http://schemas.microsoft.com/office/drawing/2014/main" id="{4016C24C-4EBC-EB29-0503-E804AABB1706}"/>
              </a:ext>
            </a:extLst>
          </p:cNvPr>
          <p:cNvSpPr/>
          <p:nvPr/>
        </p:nvSpPr>
        <p:spPr>
          <a:xfrm>
            <a:off x="7863708" y="3289850"/>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9">
              <a:extLst>
                <a:ext uri="{96DAC541-7B7A-43D3-8B79-37D633B846F1}">
                  <asvg:svgBlip xmlns:asvg="http://schemas.microsoft.com/office/drawing/2016/SVG/main" r:embed="rId10"/>
                </a:ext>
              </a:extLst>
            </a:blip>
            <a:stretch>
              <a:fillRect r="-1471" b="-19520"/>
            </a:stretch>
          </a:blipFill>
        </p:spPr>
        <p:txBody>
          <a:bodyPr/>
          <a:lstStyle/>
          <a:p>
            <a:endParaRPr lang="en-AU"/>
          </a:p>
        </p:txBody>
      </p:sp>
    </p:spTree>
    <p:custDataLst>
      <p:tags r:id="rId1"/>
    </p:custDataLst>
    <p:extLst>
      <p:ext uri="{BB962C8B-B14F-4D97-AF65-F5344CB8AC3E}">
        <p14:creationId xmlns:p14="http://schemas.microsoft.com/office/powerpoint/2010/main" val="3383460205"/>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graphicFrame>
        <p:nvGraphicFramePr>
          <p:cNvPr id="5" name="Table 4">
            <a:extLst>
              <a:ext uri="{FF2B5EF4-FFF2-40B4-BE49-F238E27FC236}">
                <a16:creationId xmlns:a16="http://schemas.microsoft.com/office/drawing/2014/main" id="{2B7C8498-B8BC-7562-71F4-F337E3A45067}"/>
              </a:ext>
            </a:extLst>
          </p:cNvPr>
          <p:cNvGraphicFramePr>
            <a:graphicFrameLocks noGrp="1"/>
          </p:cNvGraphicFramePr>
          <p:nvPr/>
        </p:nvGraphicFramePr>
        <p:xfrm>
          <a:off x="296764" y="1026882"/>
          <a:ext cx="3677263" cy="3188417"/>
        </p:xfrm>
        <a:graphic>
          <a:graphicData uri="http://schemas.openxmlformats.org/drawingml/2006/table">
            <a:tbl>
              <a:tblPr/>
              <a:tblGrid>
                <a:gridCol w="360760">
                  <a:extLst>
                    <a:ext uri="{9D8B030D-6E8A-4147-A177-3AD203B41FA5}">
                      <a16:colId xmlns:a16="http://schemas.microsoft.com/office/drawing/2014/main" val="216105414"/>
                    </a:ext>
                  </a:extLst>
                </a:gridCol>
                <a:gridCol w="3316503">
                  <a:extLst>
                    <a:ext uri="{9D8B030D-6E8A-4147-A177-3AD203B41FA5}">
                      <a16:colId xmlns:a16="http://schemas.microsoft.com/office/drawing/2014/main" val="327167305"/>
                    </a:ext>
                  </a:extLst>
                </a:gridCol>
              </a:tblGrid>
              <a:tr h="218323">
                <a:tc gridSpan="2">
                  <a:txBody>
                    <a:bodyPr/>
                    <a:lstStyle/>
                    <a:p>
                      <a:pPr algn="ctr" fontAlgn="base"/>
                      <a:r>
                        <a:rPr lang="en-AU" sz="1100" b="1" i="0">
                          <a:solidFill>
                            <a:srgbClr val="384967"/>
                          </a:solidFill>
                          <a:effectLst/>
                          <a:latin typeface="Arial" panose="020B0604020202020204" pitchFamily="34" charset="0"/>
                        </a:rPr>
                        <a:t>Be - Professional behaviours</a:t>
                      </a:r>
                      <a:r>
                        <a:rPr lang="en-AU" sz="1100" b="0" i="0">
                          <a:solidFill>
                            <a:srgbClr val="384967"/>
                          </a:solidFill>
                          <a:effectLst/>
                          <a:latin typeface="Arial" panose="020B0604020202020204" pitchFamily="34" charset="0"/>
                        </a:rPr>
                        <a:t>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18323">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549189">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needs to work on their behaviour in </a:t>
                      </a:r>
                      <a:r>
                        <a:rPr lang="en-US" sz="1100" b="1" i="0">
                          <a:solidFill>
                            <a:srgbClr val="000000"/>
                          </a:solidFill>
                          <a:effectLst/>
                          <a:latin typeface="Arial" panose="020B0604020202020204" pitchFamily="34" charset="0"/>
                        </a:rPr>
                        <a:t>five or more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549189">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four or five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549189">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two or three </a:t>
                      </a:r>
                      <a:r>
                        <a:rPr lang="en-US" sz="1100" b="0" i="0">
                          <a:solidFill>
                            <a:srgbClr val="000000"/>
                          </a:solidFill>
                          <a:effectLst/>
                          <a:latin typeface="Arial" panose="020B0604020202020204" pitchFamily="34" charset="0"/>
                        </a:rPr>
                        <a:t>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549189">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panose="020B0604020202020204" pitchFamily="34" charset="0"/>
                        </a:rPr>
                        <a:t>needs to work on their </a:t>
                      </a:r>
                      <a:r>
                        <a:rPr lang="en-US" sz="1100" b="0" i="0" err="1">
                          <a:solidFill>
                            <a:srgbClr val="000000"/>
                          </a:solidFill>
                          <a:effectLst/>
                          <a:latin typeface="Arial" panose="020B0604020202020204" pitchFamily="34" charset="0"/>
                        </a:rPr>
                        <a:t>behaviour</a:t>
                      </a:r>
                      <a:r>
                        <a:rPr lang="en-US" sz="1100" b="0" i="0">
                          <a:solidFill>
                            <a:srgbClr val="000000"/>
                          </a:solidFill>
                          <a:effectLst/>
                          <a:latin typeface="Arial" panose="020B0604020202020204" pitchFamily="34" charset="0"/>
                        </a:rPr>
                        <a:t> in </a:t>
                      </a:r>
                      <a:r>
                        <a:rPr lang="en-US" sz="1100" b="1" i="0">
                          <a:solidFill>
                            <a:srgbClr val="000000"/>
                          </a:solidFill>
                          <a:effectLst/>
                          <a:latin typeface="Arial" panose="020B0604020202020204" pitchFamily="34" charset="0"/>
                        </a:rPr>
                        <a:t>one </a:t>
                      </a:r>
                      <a:r>
                        <a:rPr lang="en-US" sz="1100" b="0" i="0">
                          <a:solidFill>
                            <a:srgbClr val="000000"/>
                          </a:solidFill>
                          <a:effectLst/>
                          <a:latin typeface="Arial" panose="020B0604020202020204" pitchFamily="34" charset="0"/>
                        </a:rPr>
                        <a:t>area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49189">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t>
                      </a:r>
                      <a:r>
                        <a:rPr lang="en-US" sz="1100" b="0" i="0">
                          <a:solidFill>
                            <a:srgbClr val="000000"/>
                          </a:solidFill>
                          <a:effectLst/>
                          <a:latin typeface="Arial" panose="020B0604020202020204" pitchFamily="34" charset="0"/>
                        </a:rPr>
                        <a:t>behaves in line with each of the ten areas of professional practice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11" name="Table 10">
            <a:extLst>
              <a:ext uri="{FF2B5EF4-FFF2-40B4-BE49-F238E27FC236}">
                <a16:creationId xmlns:a16="http://schemas.microsoft.com/office/drawing/2014/main" id="{177F07BD-DD56-1121-9797-8722E8DAE0C4}"/>
              </a:ext>
            </a:extLst>
          </p:cNvPr>
          <p:cNvGraphicFramePr>
            <a:graphicFrameLocks noGrp="1"/>
          </p:cNvGraphicFramePr>
          <p:nvPr>
            <p:extLst>
              <p:ext uri="{D42A27DB-BD31-4B8C-83A1-F6EECF244321}">
                <p14:modId xmlns:p14="http://schemas.microsoft.com/office/powerpoint/2010/main" val="478588128"/>
              </p:ext>
            </p:extLst>
          </p:nvPr>
        </p:nvGraphicFramePr>
        <p:xfrm>
          <a:off x="4191021" y="1026882"/>
          <a:ext cx="3677263" cy="3188825"/>
        </p:xfrm>
        <a:graphic>
          <a:graphicData uri="http://schemas.openxmlformats.org/drawingml/2006/table">
            <a:tbl>
              <a:tblPr/>
              <a:tblGrid>
                <a:gridCol w="346032">
                  <a:extLst>
                    <a:ext uri="{9D8B030D-6E8A-4147-A177-3AD203B41FA5}">
                      <a16:colId xmlns:a16="http://schemas.microsoft.com/office/drawing/2014/main" val="1113798282"/>
                    </a:ext>
                  </a:extLst>
                </a:gridCol>
                <a:gridCol w="3331231">
                  <a:extLst>
                    <a:ext uri="{9D8B030D-6E8A-4147-A177-3AD203B41FA5}">
                      <a16:colId xmlns:a16="http://schemas.microsoft.com/office/drawing/2014/main" val="3054767159"/>
                    </a:ext>
                  </a:extLst>
                </a:gridCol>
              </a:tblGrid>
              <a:tr h="235812">
                <a:tc gridSpan="2">
                  <a:txBody>
                    <a:bodyPr/>
                    <a:lstStyle/>
                    <a:p>
                      <a:pPr algn="ctr" fontAlgn="base"/>
                      <a:r>
                        <a:rPr lang="en-AU" sz="1100" b="1" i="0">
                          <a:solidFill>
                            <a:srgbClr val="384967"/>
                          </a:solidFill>
                          <a:effectLst/>
                          <a:latin typeface="Arial"/>
                        </a:rPr>
                        <a:t>Do - Entrustable professional activities</a:t>
                      </a:r>
                      <a:endParaRPr lang="en-AU" sz="1100" b="0" i="0">
                        <a:solidFill>
                          <a:srgbClr val="433E35"/>
                        </a:solidFill>
                        <a:effectLst/>
                        <a:latin typeface="Arial"/>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693335022"/>
                  </a:ext>
                </a:extLst>
              </a:tr>
              <a:tr h="237159">
                <a:tc>
                  <a:txBody>
                    <a:bodyPr/>
                    <a:lstStyle/>
                    <a:p>
                      <a:pPr algn="ctr" fontAlgn="base"/>
                      <a:r>
                        <a:rPr lang="en-AU" sz="1100" b="0" i="0">
                          <a:solidFill>
                            <a:srgbClr val="433E35"/>
                          </a:solidFill>
                          <a:effectLst/>
                          <a:latin typeface="Arial"/>
                        </a:rPr>
                        <a:t>0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a:rPr>
                        <a:t>unable to rate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3614347178"/>
                  </a:ext>
                </a:extLst>
              </a:tr>
              <a:tr h="591329">
                <a:tc>
                  <a:txBody>
                    <a:bodyPr/>
                    <a:lstStyle/>
                    <a:p>
                      <a:pPr algn="ctr" fontAlgn="base"/>
                      <a:r>
                        <a:rPr lang="en-AU" sz="1100" b="0" i="0">
                          <a:solidFill>
                            <a:srgbClr val="433E35"/>
                          </a:solidFill>
                          <a:effectLst/>
                          <a:latin typeface="Arial"/>
                        </a:rPr>
                        <a:t>1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a:rPr>
                        <a:t>can be </a:t>
                      </a:r>
                      <a:r>
                        <a:rPr lang="en-US" sz="1100" b="1" i="0">
                          <a:solidFill>
                            <a:srgbClr val="000000"/>
                          </a:solidFill>
                          <a:effectLst/>
                          <a:latin typeface="Arial"/>
                        </a:rPr>
                        <a:t>present and observe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81921942"/>
                  </a:ext>
                </a:extLst>
              </a:tr>
              <a:tr h="591329">
                <a:tc>
                  <a:txBody>
                    <a:bodyPr/>
                    <a:lstStyle/>
                    <a:p>
                      <a:pPr algn="ctr" fontAlgn="base"/>
                      <a:r>
                        <a:rPr lang="en-AU" sz="1100" b="0" i="0">
                          <a:solidFill>
                            <a:srgbClr val="433E35"/>
                          </a:solidFill>
                          <a:effectLst/>
                          <a:latin typeface="Arial"/>
                        </a:rPr>
                        <a:t>2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direct supervision</a:t>
                      </a:r>
                      <a:r>
                        <a:rPr lang="en-US" sz="1100" b="0" i="0">
                          <a:solidFill>
                            <a:srgbClr val="000000"/>
                          </a:solidFill>
                          <a:effectLst/>
                          <a:latin typeface="Arial"/>
                        </a:rPr>
                        <a:t> </a:t>
                      </a:r>
                      <a:r>
                        <a:rPr lang="en-US" sz="1100" b="0" i="0">
                          <a:solidFill>
                            <a:srgbClr val="433E35"/>
                          </a:solidFill>
                          <a:effectLst/>
                          <a:latin typeface="Arial"/>
                        </a:rPr>
                        <a:t>​(e.g. supervisor was physically located within the training setting)</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088956521"/>
                  </a:ext>
                </a:extLst>
              </a:tr>
              <a:tr h="591329">
                <a:tc>
                  <a:txBody>
                    <a:bodyPr/>
                    <a:lstStyle/>
                    <a:p>
                      <a:pPr algn="ctr" fontAlgn="base"/>
                      <a:r>
                        <a:rPr lang="en-AU" sz="1100" b="0" i="0">
                          <a:solidFill>
                            <a:srgbClr val="433E35"/>
                          </a:solidFill>
                          <a:effectLst/>
                          <a:latin typeface="Arial"/>
                        </a:rPr>
                        <a:t>3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0" i="0">
                          <a:solidFill>
                            <a:srgbClr val="000000"/>
                          </a:solidFill>
                          <a:effectLst/>
                          <a:latin typeface="Arial"/>
                        </a:rPr>
                        <a:t>can act with</a:t>
                      </a:r>
                      <a:r>
                        <a:rPr lang="en-US" sz="1100" b="1" i="0">
                          <a:solidFill>
                            <a:srgbClr val="000000"/>
                          </a:solidFill>
                          <a:effectLst/>
                          <a:latin typeface="Arial"/>
                        </a:rPr>
                        <a:t> indirect supervision</a:t>
                      </a:r>
                      <a:r>
                        <a:rPr lang="en-US" sz="1100" b="0" i="0">
                          <a:solidFill>
                            <a:srgbClr val="000000"/>
                          </a:solidFill>
                          <a:effectLst/>
                          <a:latin typeface="Arial"/>
                        </a:rPr>
                        <a:t> </a:t>
                      </a:r>
                      <a:r>
                        <a:rPr lang="en-US" sz="1100" b="0" i="0">
                          <a:solidFill>
                            <a:srgbClr val="433E35"/>
                          </a:solidFill>
                          <a:effectLst/>
                          <a:latin typeface="Arial"/>
                        </a:rPr>
                        <a:t>​(e.g. supervisor able to assist via phone)</a:t>
                      </a:r>
                      <a:endParaRPr lang="en-US" sz="1100" b="0" i="0">
                        <a:solidFill>
                          <a:srgbClr val="433E35"/>
                        </a:solidFill>
                        <a:effectLst/>
                      </a:endParaRP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285263219"/>
                  </a:ext>
                </a:extLst>
              </a:tr>
              <a:tr h="591329">
                <a:tc>
                  <a:txBody>
                    <a:bodyPr/>
                    <a:lstStyle/>
                    <a:p>
                      <a:pPr algn="ctr" fontAlgn="base"/>
                      <a:r>
                        <a:rPr lang="en-AU" sz="1100" b="0" i="0">
                          <a:solidFill>
                            <a:srgbClr val="FFFFFF"/>
                          </a:solidFill>
                          <a:effectLst/>
                          <a:latin typeface="Arial"/>
                        </a:rPr>
                        <a:t>4</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0" i="0">
                          <a:solidFill>
                            <a:srgbClr val="000000"/>
                          </a:solidFill>
                          <a:effectLst/>
                          <a:latin typeface="Arial"/>
                        </a:rPr>
                        <a:t>can act with </a:t>
                      </a:r>
                      <a:r>
                        <a:rPr lang="en-US" sz="1100" b="1" i="0">
                          <a:solidFill>
                            <a:srgbClr val="000000"/>
                          </a:solidFill>
                          <a:effectLst/>
                          <a:latin typeface="Arial"/>
                        </a:rPr>
                        <a:t>supervision at a distance</a:t>
                      </a:r>
                      <a:r>
                        <a:rPr lang="en-US" sz="1100" b="0" i="0">
                          <a:solidFill>
                            <a:srgbClr val="000000"/>
                          </a:solidFill>
                          <a:effectLst/>
                          <a:latin typeface="Arial"/>
                        </a:rPr>
                        <a:t> </a:t>
                      </a:r>
                      <a:r>
                        <a:rPr lang="en-US"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833793905"/>
                  </a:ext>
                </a:extLst>
              </a:tr>
              <a:tr h="350130">
                <a:tc>
                  <a:txBody>
                    <a:bodyPr/>
                    <a:lstStyle/>
                    <a:p>
                      <a:pPr algn="ctr" fontAlgn="base"/>
                      <a:r>
                        <a:rPr lang="en-AU" sz="1100" b="0" i="0">
                          <a:solidFill>
                            <a:srgbClr val="FFFFFF"/>
                          </a:solidFill>
                          <a:effectLst/>
                          <a:latin typeface="Arial"/>
                        </a:rPr>
                        <a:t>5</a:t>
                      </a:r>
                      <a:r>
                        <a:rPr lang="en-AU" sz="1100" b="0" i="0">
                          <a:solidFill>
                            <a:srgbClr val="433E35"/>
                          </a:solidFill>
                          <a:effectLst/>
                          <a:latin typeface="Arial"/>
                        </a:rPr>
                        <a:t> ​</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AU" sz="1100" b="0" i="0">
                          <a:solidFill>
                            <a:srgbClr val="000000"/>
                          </a:solidFill>
                          <a:effectLst/>
                          <a:latin typeface="Arial"/>
                        </a:rPr>
                        <a:t>can </a:t>
                      </a:r>
                      <a:r>
                        <a:rPr lang="en-AU" sz="1100" b="1" i="0">
                          <a:solidFill>
                            <a:srgbClr val="000000"/>
                          </a:solidFill>
                          <a:effectLst/>
                          <a:latin typeface="Arial"/>
                        </a:rPr>
                        <a:t>provide supervision</a:t>
                      </a:r>
                      <a:r>
                        <a:rPr lang="en-AU" sz="1100" b="0" i="0">
                          <a:solidFill>
                            <a:srgbClr val="000000"/>
                          </a:solidFill>
                          <a:effectLst/>
                          <a:latin typeface="Arial"/>
                        </a:rPr>
                        <a:t> </a:t>
                      </a:r>
                      <a:r>
                        <a:rPr lang="en-AU" sz="1100" b="0" i="0">
                          <a:solidFill>
                            <a:srgbClr val="433E35"/>
                          </a:solidFill>
                          <a:effectLst/>
                          <a:latin typeface="Arial"/>
                        </a:rPr>
                        <a:t>​</a:t>
                      </a:r>
                    </a:p>
                  </a:txBody>
                  <a:tcPr marL="68580" marR="68580" marT="34290" marB="34290"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847799647"/>
                  </a:ext>
                </a:extLst>
              </a:tr>
            </a:tbl>
          </a:graphicData>
        </a:graphic>
      </p:graphicFrame>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13" name="Table 12">
            <a:extLst>
              <a:ext uri="{FF2B5EF4-FFF2-40B4-BE49-F238E27FC236}">
                <a16:creationId xmlns:a16="http://schemas.microsoft.com/office/drawing/2014/main" id="{EAB8E7B3-E45F-B8E4-3AB2-F116F14047B2}"/>
              </a:ext>
            </a:extLst>
          </p:cNvPr>
          <p:cNvGraphicFramePr>
            <a:graphicFrameLocks noGrp="1"/>
          </p:cNvGraphicFramePr>
          <p:nvPr/>
        </p:nvGraphicFramePr>
        <p:xfrm>
          <a:off x="8000980" y="1026882"/>
          <a:ext cx="3677263" cy="3190708"/>
        </p:xfrm>
        <a:graphic>
          <a:graphicData uri="http://schemas.openxmlformats.org/drawingml/2006/table">
            <a:tbl>
              <a:tblPr/>
              <a:tblGrid>
                <a:gridCol w="360760">
                  <a:extLst>
                    <a:ext uri="{9D8B030D-6E8A-4147-A177-3AD203B41FA5}">
                      <a16:colId xmlns:a16="http://schemas.microsoft.com/office/drawing/2014/main" val="2566813347"/>
                    </a:ext>
                  </a:extLst>
                </a:gridCol>
                <a:gridCol w="3316503">
                  <a:extLst>
                    <a:ext uri="{9D8B030D-6E8A-4147-A177-3AD203B41FA5}">
                      <a16:colId xmlns:a16="http://schemas.microsoft.com/office/drawing/2014/main" val="3981665310"/>
                    </a:ext>
                  </a:extLst>
                </a:gridCol>
              </a:tblGrid>
              <a:tr h="220729">
                <a:tc gridSpan="2">
                  <a:txBody>
                    <a:bodyPr/>
                    <a:lstStyle/>
                    <a:p>
                      <a:pPr algn="ctr" fontAlgn="base"/>
                      <a:r>
                        <a:rPr lang="en-AU" sz="1100" b="1" i="0">
                          <a:solidFill>
                            <a:srgbClr val="384967"/>
                          </a:solidFill>
                          <a:effectLst/>
                          <a:latin typeface="Arial" panose="020B0604020202020204" pitchFamily="34" charset="0"/>
                        </a:rPr>
                        <a:t>Know - Knowledge</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3851535289"/>
                  </a:ext>
                </a:extLst>
              </a:tr>
              <a:tr h="220729">
                <a:tc>
                  <a:txBody>
                    <a:bodyPr/>
                    <a:lstStyle/>
                    <a:p>
                      <a:pPr algn="ctr" fontAlgn="base"/>
                      <a:r>
                        <a:rPr lang="en-AU" sz="1100" b="0" i="0">
                          <a:solidFill>
                            <a:srgbClr val="433E35"/>
                          </a:solidFill>
                          <a:effectLst/>
                          <a:latin typeface="Arial" panose="020B0604020202020204" pitchFamily="34" charset="0"/>
                        </a:rPr>
                        <a:t>0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100" b="0" i="0">
                          <a:solidFill>
                            <a:srgbClr val="000000"/>
                          </a:solidFill>
                          <a:effectLst/>
                          <a:latin typeface="Arial" panose="020B0604020202020204" pitchFamily="34" charset="0"/>
                        </a:rPr>
                        <a:t>unable to rate </a:t>
                      </a:r>
                      <a:r>
                        <a:rPr lang="en-AU" sz="1100" b="0" i="0">
                          <a:solidFill>
                            <a:srgbClr val="433E35"/>
                          </a:solidFill>
                          <a:effectLst/>
                          <a:latin typeface="Arial" panose="020B0604020202020204" pitchFamily="34" charset="0"/>
                        </a:rPr>
                        <a:t>​</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06705948"/>
                  </a:ext>
                </a:extLst>
              </a:tr>
              <a:tr h="555240">
                <a:tc>
                  <a:txBody>
                    <a:bodyPr/>
                    <a:lstStyle/>
                    <a:p>
                      <a:pPr algn="ctr" fontAlgn="base"/>
                      <a:r>
                        <a:rPr lang="en-AU" sz="1100" b="0" i="0">
                          <a:solidFill>
                            <a:srgbClr val="433E35"/>
                          </a:solidFill>
                          <a:effectLst/>
                          <a:latin typeface="Arial" panose="020B0604020202020204" pitchFamily="34" charset="0"/>
                        </a:rPr>
                        <a:t>1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100" b="0" i="0">
                          <a:solidFill>
                            <a:srgbClr val="000000"/>
                          </a:solidFill>
                          <a:effectLst/>
                          <a:latin typeface="Arial" panose="020B0604020202020204" pitchFamily="34" charset="0"/>
                        </a:rPr>
                        <a:t>has </a:t>
                      </a:r>
                      <a:r>
                        <a:rPr lang="en-US" sz="1100" b="1" i="0">
                          <a:solidFill>
                            <a:srgbClr val="000000"/>
                          </a:solidFill>
                          <a:effectLst/>
                          <a:latin typeface="Arial" panose="020B0604020202020204" pitchFamily="34" charset="0"/>
                        </a:rPr>
                        <a:t>heard of </a:t>
                      </a:r>
                      <a:r>
                        <a:rPr lang="en-US" sz="1100" b="0" i="0">
                          <a:solidFill>
                            <a:srgbClr val="000000"/>
                          </a:solidFill>
                          <a:effectLst/>
                          <a:latin typeface="Arial" panose="020B0604020202020204" pitchFamily="34" charset="0"/>
                        </a:rPr>
                        <a:t>some of the important medical topics and concepts underpinning patient care (heard of) </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43021463"/>
                  </a:ext>
                </a:extLst>
              </a:tr>
              <a:tr h="547930">
                <a:tc>
                  <a:txBody>
                    <a:bodyPr/>
                    <a:lstStyle/>
                    <a:p>
                      <a:pPr algn="ctr" fontAlgn="base"/>
                      <a:r>
                        <a:rPr lang="en-AU" sz="1100" b="0" i="0">
                          <a:solidFill>
                            <a:srgbClr val="433E35"/>
                          </a:solidFill>
                          <a:effectLst/>
                          <a:latin typeface="Arial" panose="020B0604020202020204" pitchFamily="34" charset="0"/>
                        </a:rPr>
                        <a:t>2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100" b="1" i="0">
                          <a:solidFill>
                            <a:srgbClr val="000000"/>
                          </a:solidFill>
                          <a:effectLst/>
                          <a:latin typeface="Arial" panose="020B0604020202020204" pitchFamily="34" charset="0"/>
                        </a:rPr>
                        <a:t>knows </a:t>
                      </a:r>
                      <a:r>
                        <a:rPr lang="en-US" sz="1100" b="0" i="0">
                          <a:solidFill>
                            <a:srgbClr val="000000"/>
                          </a:solidFill>
                          <a:effectLst/>
                          <a:latin typeface="Arial" panose="020B0604020202020204" pitchFamily="34" charset="0"/>
                        </a:rPr>
                        <a:t>the important medical topics and concepts that underpin patient care (know)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691511186"/>
                  </a:ext>
                </a:extLst>
              </a:tr>
              <a:tr h="547930">
                <a:tc>
                  <a:txBody>
                    <a:bodyPr/>
                    <a:lstStyle/>
                    <a:p>
                      <a:pPr algn="ctr" fontAlgn="base"/>
                      <a:r>
                        <a:rPr lang="en-AU" sz="1100" b="0" i="0">
                          <a:solidFill>
                            <a:srgbClr val="433E35"/>
                          </a:solidFill>
                          <a:effectLst/>
                          <a:latin typeface="Arial" panose="020B0604020202020204" pitchFamily="34" charset="0"/>
                        </a:rPr>
                        <a:t>3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100" b="1" i="0">
                          <a:solidFill>
                            <a:srgbClr val="000000"/>
                          </a:solidFill>
                          <a:effectLst/>
                          <a:latin typeface="Arial" panose="020B0604020202020204" pitchFamily="34" charset="0"/>
                        </a:rPr>
                        <a:t>knows how </a:t>
                      </a:r>
                      <a:r>
                        <a:rPr lang="en-US" sz="1100" b="0" i="0">
                          <a:solidFill>
                            <a:srgbClr val="000000"/>
                          </a:solidFill>
                          <a:effectLst/>
                          <a:latin typeface="Arial" panose="020B0604020202020204" pitchFamily="34" charset="0"/>
                        </a:rPr>
                        <a:t>to apply their medical knowledge to patient care (knows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680602921"/>
                  </a:ext>
                </a:extLst>
              </a:tr>
              <a:tr h="547930">
                <a:tc>
                  <a:txBody>
                    <a:bodyPr/>
                    <a:lstStyle/>
                    <a:p>
                      <a:pPr algn="ctr" fontAlgn="base"/>
                      <a:r>
                        <a:rPr lang="en-AU" sz="1100" b="0" i="0">
                          <a:solidFill>
                            <a:srgbClr val="FFFFFF"/>
                          </a:solidFill>
                          <a:effectLst/>
                          <a:latin typeface="Arial" panose="020B0604020202020204" pitchFamily="34" charset="0"/>
                        </a:rPr>
                        <a:t>4</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100" b="1" i="0">
                          <a:solidFill>
                            <a:srgbClr val="000000"/>
                          </a:solidFill>
                          <a:effectLst/>
                          <a:latin typeface="Arial" panose="020B0604020202020204" pitchFamily="34" charset="0"/>
                        </a:rPr>
                        <a:t>frequently shows</a:t>
                      </a:r>
                      <a:r>
                        <a:rPr lang="en-US" sz="1100" b="0" i="0">
                          <a:solidFill>
                            <a:srgbClr val="000000"/>
                          </a:solidFill>
                          <a:effectLst/>
                          <a:latin typeface="Arial" panose="020B0604020202020204" pitchFamily="34" charset="0"/>
                        </a:rPr>
                        <a:t> that they can apply their medical knowledge to patient care (shows how)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340169513"/>
                  </a:ext>
                </a:extLst>
              </a:tr>
              <a:tr h="547930">
                <a:tc>
                  <a:txBody>
                    <a:bodyPr/>
                    <a:lstStyle/>
                    <a:p>
                      <a:pPr algn="ctr" fontAlgn="base"/>
                      <a:r>
                        <a:rPr lang="en-AU" sz="1100" b="0" i="0">
                          <a:solidFill>
                            <a:srgbClr val="FFFFFF"/>
                          </a:solidFill>
                          <a:effectLst/>
                          <a:latin typeface="Arial" panose="020B0604020202020204" pitchFamily="34" charset="0"/>
                        </a:rPr>
                        <a:t>5</a:t>
                      </a:r>
                      <a:r>
                        <a:rPr lang="en-AU" sz="1100" b="0" i="0">
                          <a:solidFill>
                            <a:srgbClr val="433E35"/>
                          </a:solidFill>
                          <a:effectLst/>
                          <a:latin typeface="Arial" panose="020B0604020202020204" pitchFamily="34" charset="0"/>
                        </a:rPr>
                        <a:t> ​</a:t>
                      </a:r>
                      <a:endParaRPr lang="en-AU"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100" b="1" i="0">
                          <a:solidFill>
                            <a:srgbClr val="000000"/>
                          </a:solidFill>
                          <a:effectLst/>
                          <a:latin typeface="Arial" panose="020B0604020202020204" pitchFamily="34" charset="0"/>
                        </a:rPr>
                        <a:t>consistently applies</a:t>
                      </a:r>
                      <a:r>
                        <a:rPr lang="en-US" sz="1100" b="0" i="0">
                          <a:solidFill>
                            <a:srgbClr val="000000"/>
                          </a:solidFill>
                          <a:effectLst/>
                          <a:latin typeface="Arial" panose="020B0604020202020204" pitchFamily="34" charset="0"/>
                        </a:rPr>
                        <a:t> a sound medical knowledge base to their care of patients (does) </a:t>
                      </a:r>
                      <a:r>
                        <a:rPr lang="en-US" sz="1100" b="0" i="0">
                          <a:solidFill>
                            <a:srgbClr val="433E35"/>
                          </a:solidFill>
                          <a:effectLst/>
                          <a:latin typeface="Arial" panose="020B0604020202020204" pitchFamily="34" charset="0"/>
                        </a:rPr>
                        <a:t>​</a:t>
                      </a:r>
                      <a:endParaRPr lang="en-US" sz="1100" b="0" i="0">
                        <a:solidFill>
                          <a:srgbClr val="433E35"/>
                        </a:solidFill>
                        <a:effectLst/>
                      </a:endParaRPr>
                    </a:p>
                  </a:txBody>
                  <a:tcPr marL="53597" marR="53597" marT="26798" marB="26798"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378303713"/>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2" descr="A diagram of a training program&#10;&#10;AI-generated content may be incorrect.">
            <a:extLst>
              <a:ext uri="{FF2B5EF4-FFF2-40B4-BE49-F238E27FC236}">
                <a16:creationId xmlns:a16="http://schemas.microsoft.com/office/drawing/2014/main" id="{E503414A-A038-B696-7098-282EE3A65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0927" y="1711879"/>
            <a:ext cx="6716233" cy="17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6370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4157910690"/>
              </p:ext>
            </p:extLst>
          </p:nvPr>
        </p:nvGraphicFramePr>
        <p:xfrm>
          <a:off x="299070" y="895346"/>
          <a:ext cx="11201177" cy="5391353"/>
        </p:xfrm>
        <a:graphic>
          <a:graphicData uri="http://schemas.openxmlformats.org/drawingml/2006/table">
            <a:tbl>
              <a:tblPr firstRow="1" firstCol="1" bandRow="1"/>
              <a:tblGrid>
                <a:gridCol w="5528738">
                  <a:extLst>
                    <a:ext uri="{9D8B030D-6E8A-4147-A177-3AD203B41FA5}">
                      <a16:colId xmlns:a16="http://schemas.microsoft.com/office/drawing/2014/main" val="503044453"/>
                    </a:ext>
                  </a:extLst>
                </a:gridCol>
                <a:gridCol w="1151034">
                  <a:extLst>
                    <a:ext uri="{9D8B030D-6E8A-4147-A177-3AD203B41FA5}">
                      <a16:colId xmlns:a16="http://schemas.microsoft.com/office/drawing/2014/main" val="1205954229"/>
                    </a:ext>
                  </a:extLst>
                </a:gridCol>
                <a:gridCol w="1151034">
                  <a:extLst>
                    <a:ext uri="{9D8B030D-6E8A-4147-A177-3AD203B41FA5}">
                      <a16:colId xmlns:a16="http://schemas.microsoft.com/office/drawing/2014/main" val="1825213356"/>
                    </a:ext>
                  </a:extLst>
                </a:gridCol>
                <a:gridCol w="1144753">
                  <a:extLst>
                    <a:ext uri="{9D8B030D-6E8A-4147-A177-3AD203B41FA5}">
                      <a16:colId xmlns:a16="http://schemas.microsoft.com/office/drawing/2014/main" val="935343356"/>
                    </a:ext>
                  </a:extLst>
                </a:gridCol>
                <a:gridCol w="1100707">
                  <a:extLst>
                    <a:ext uri="{9D8B030D-6E8A-4147-A177-3AD203B41FA5}">
                      <a16:colId xmlns:a16="http://schemas.microsoft.com/office/drawing/2014/main" val="397025310"/>
                    </a:ext>
                  </a:extLst>
                </a:gridCol>
                <a:gridCol w="1124911">
                  <a:extLst>
                    <a:ext uri="{9D8B030D-6E8A-4147-A177-3AD203B41FA5}">
                      <a16:colId xmlns:a16="http://schemas.microsoft.com/office/drawing/2014/main" val="2301343084"/>
                    </a:ext>
                  </a:extLst>
                </a:gridCol>
              </a:tblGrid>
              <a:tr h="451691">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01.</a:t>
                      </a:r>
                      <a:r>
                        <a:rPr lang="en-AU" sz="1100">
                          <a:solidFill>
                            <a:srgbClr val="404040"/>
                          </a:solidFill>
                          <a:effectLst/>
                          <a:highlight>
                            <a:srgbClr val="F2F2F2"/>
                          </a:highlight>
                          <a:latin typeface="+mn-lt"/>
                          <a:ea typeface="Calibri" panose="020F0502020204030204" pitchFamily="34" charset="0"/>
                          <a:cs typeface="Arial" panose="020B0604020202020204" pitchFamily="34" charset="0"/>
                        </a:rPr>
                        <a:t> </a:t>
                      </a: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Professional behaviours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4</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4</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lnSpc>
                          <a:spcPct val="115000"/>
                        </a:lnSpc>
                        <a:spcBef>
                          <a:spcPts val="200"/>
                        </a:spcBef>
                        <a:spcAft>
                          <a:spcPts val="200"/>
                        </a:spcAft>
                      </a:pPr>
                      <a:r>
                        <a:rPr lang="en-AU" sz="1100" b="1" kern="1200">
                          <a:solidFill>
                            <a:srgbClr val="404040"/>
                          </a:solidFill>
                          <a:effectLst/>
                          <a:latin typeface="+mn-lt"/>
                          <a:ea typeface="Calibri"/>
                          <a:cs typeface="Arial"/>
                        </a:rPr>
                        <a:t>Level 5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F1CA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Arial" panose="020B0604020202020204" pitchFamily="34" charset="0"/>
                        </a:rPr>
                        <a:t>02. Team leadership</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algn="ctr" defTabSz="914400" rtl="0" eaLnBrk="1" latinLnBrk="0" hangingPunct="1">
                        <a:lnSpc>
                          <a:spcPct val="115000"/>
                        </a:lnSpc>
                        <a:spcBef>
                          <a:spcPts val="200"/>
                        </a:spcBef>
                        <a:spcAft>
                          <a:spcPts val="200"/>
                        </a:spcAft>
                      </a:pPr>
                      <a:r>
                        <a:rPr lang="en-AU" sz="1100" b="1" kern="1200">
                          <a:solidFill>
                            <a:srgbClr val="404040"/>
                          </a:solidFill>
                          <a:effectLst/>
                          <a:latin typeface="+mn-lt"/>
                          <a:ea typeface="Calibri"/>
                          <a:cs typeface="Arial"/>
                        </a:rPr>
                        <a:t>Level 3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A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Arial"/>
                        </a:rPr>
                        <a:t>03. Supervision and teaching</a:t>
                      </a:r>
                      <a:endParaRPr lang="en-AU" sz="1100">
                        <a:solidFill>
                          <a:srgbClr val="404040"/>
                        </a:solidFill>
                        <a:effectLst/>
                        <a:highlight>
                          <a:srgbClr val="F2F2F2"/>
                        </a:highligh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A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04.</a:t>
                      </a:r>
                      <a:r>
                        <a:rPr lang="en-AU" sz="1100">
                          <a:solidFill>
                            <a:srgbClr val="404040"/>
                          </a:solidFill>
                          <a:effectLst/>
                          <a:highlight>
                            <a:srgbClr val="F2F2F2"/>
                          </a:highlight>
                          <a:latin typeface="+mn-lt"/>
                          <a:ea typeface="Calibri"/>
                          <a:cs typeface="Times New Roman"/>
                        </a:rPr>
                        <a:t> </a:t>
                      </a:r>
                      <a:r>
                        <a:rPr lang="en-AU" sz="1100" b="1">
                          <a:solidFill>
                            <a:srgbClr val="404040"/>
                          </a:solidFill>
                          <a:effectLst/>
                          <a:highlight>
                            <a:srgbClr val="F2F2F2"/>
                          </a:highlight>
                          <a:latin typeface="+mn-lt"/>
                          <a:ea typeface="Calibri"/>
                          <a:cs typeface="Times New Roman"/>
                        </a:rPr>
                        <a:t>Quality improvement</a:t>
                      </a:r>
                      <a:endParaRPr lang="en-AU" sz="110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A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05.</a:t>
                      </a:r>
                      <a:r>
                        <a:rPr lang="en-AU" sz="1100">
                          <a:solidFill>
                            <a:srgbClr val="404040"/>
                          </a:solidFill>
                          <a:effectLst/>
                          <a:highlight>
                            <a:srgbClr val="F2F2F2"/>
                          </a:highlight>
                          <a:latin typeface="+mn-lt"/>
                          <a:ea typeface="Calibri"/>
                          <a:cs typeface="Times New Roman"/>
                        </a:rPr>
                        <a:t> </a:t>
                      </a:r>
                      <a:r>
                        <a:rPr lang="en-AU" sz="1100" b="1">
                          <a:solidFill>
                            <a:srgbClr val="404040"/>
                          </a:solidFill>
                          <a:effectLst/>
                          <a:highlight>
                            <a:srgbClr val="F2F2F2"/>
                          </a:highlight>
                          <a:latin typeface="+mn-lt"/>
                          <a:ea typeface="Calibri"/>
                          <a:cs typeface="Times New Roman"/>
                        </a:rPr>
                        <a:t>Clinical assessment and management</a:t>
                      </a:r>
                      <a:endParaRPr lang="en-AU" sz="110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06.</a:t>
                      </a:r>
                      <a:r>
                        <a:rPr lang="en-AU" sz="1100">
                          <a:solidFill>
                            <a:srgbClr val="404040"/>
                          </a:solidFill>
                          <a:effectLst/>
                          <a:highlight>
                            <a:srgbClr val="F2F2F2"/>
                          </a:highlight>
                          <a:latin typeface="+mn-lt"/>
                          <a:ea typeface="Calibri"/>
                          <a:cs typeface="Times New Roman"/>
                        </a:rPr>
                        <a:t> </a:t>
                      </a:r>
                      <a:r>
                        <a:rPr lang="en-US" sz="1100" b="1">
                          <a:highlight>
                            <a:srgbClr val="F2F2F2"/>
                          </a:highlight>
                          <a:latin typeface="+mn-lt"/>
                        </a:rPr>
                        <a:t>Handover of care</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 </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a:cs typeface="Times New Roman"/>
                        </a:rPr>
                        <a:t>07</a:t>
                      </a:r>
                      <a:r>
                        <a:rPr lang="en-AU" sz="1100">
                          <a:solidFill>
                            <a:srgbClr val="404040"/>
                          </a:solidFill>
                          <a:effectLst/>
                          <a:highlight>
                            <a:srgbClr val="F2F2F2"/>
                          </a:highlight>
                          <a:latin typeface="+mn-lt"/>
                          <a:ea typeface="Calibri"/>
                          <a:cs typeface="Times New Roman"/>
                        </a:rPr>
                        <a:t>. </a:t>
                      </a:r>
                      <a:r>
                        <a:rPr lang="en-US" sz="1100" b="1">
                          <a:highlight>
                            <a:srgbClr val="F2F2F2"/>
                          </a:highlight>
                          <a:latin typeface="+mn-lt"/>
                        </a:rPr>
                        <a:t>Longitudinal care</a:t>
                      </a:r>
                      <a:endParaRPr lang="en-AU" sz="1100">
                        <a:solidFill>
                          <a:srgbClr val="404040"/>
                        </a:solidFill>
                        <a:effectLst/>
                        <a:highlight>
                          <a:srgbClr val="F2F2F2"/>
                        </a:highligh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4</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70154089"/>
                  </a:ext>
                </a:extLst>
              </a:tr>
              <a:tr h="191182">
                <a:tc>
                  <a:txBody>
                    <a:bodyPr/>
                    <a:lstStyle/>
                    <a:p>
                      <a:pPr lvl="0">
                        <a:lnSpc>
                          <a:spcPct val="114999"/>
                        </a:lnSpc>
                        <a:spcBef>
                          <a:spcPts val="200"/>
                        </a:spcBef>
                        <a:spcAft>
                          <a:spcPts val="200"/>
                        </a:spcAft>
                        <a:buNone/>
                      </a:pPr>
                      <a:r>
                        <a:rPr lang="en-AU" sz="1100" b="1" i="0" u="none" strike="noStrike" noProof="0">
                          <a:solidFill>
                            <a:srgbClr val="404040"/>
                          </a:solidFill>
                          <a:effectLst/>
                          <a:highlight>
                            <a:srgbClr val="F2F2F2"/>
                          </a:highlight>
                          <a:latin typeface="+mn-lt"/>
                        </a:rPr>
                        <a:t>08.</a:t>
                      </a:r>
                      <a:r>
                        <a:rPr lang="en-AU" sz="1100" b="0" i="0" u="none" strike="noStrike" noProof="0">
                          <a:solidFill>
                            <a:srgbClr val="404040"/>
                          </a:solidFill>
                          <a:effectLst/>
                          <a:highlight>
                            <a:srgbClr val="F2F2F2"/>
                          </a:highlight>
                          <a:latin typeface="+mn-lt"/>
                        </a:rPr>
                        <a:t> </a:t>
                      </a:r>
                      <a:r>
                        <a:rPr lang="en-US" sz="1100" b="1">
                          <a:highlight>
                            <a:srgbClr val="F2F2F2"/>
                          </a:highlight>
                          <a:latin typeface="+mn-lt"/>
                        </a:rPr>
                        <a:t>Communication with patients</a:t>
                      </a:r>
                      <a:endParaRPr lang="en-AU" sz="1100" b="1" i="0" u="none" strike="noStrike" noProof="0">
                        <a:solidFill>
                          <a:srgbClr val="404040"/>
                        </a:solidFill>
                        <a:effectLst/>
                        <a:highlight>
                          <a:srgbClr val="F2F2F2"/>
                        </a:highlight>
                        <a:latin typeface="+mn-lt"/>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3</a:t>
                      </a:r>
                      <a:endParaRPr lang="en-AU" sz="1100" b="1">
                        <a:solidFill>
                          <a:srgbClr val="404040"/>
                        </a:solidFill>
                        <a:effectLst/>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09.</a:t>
                      </a:r>
                      <a:r>
                        <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rPr>
                        <a:t> </a:t>
                      </a:r>
                      <a:r>
                        <a:rPr lang="en-US" sz="1100" b="1">
                          <a:highlight>
                            <a:srgbClr val="F2F2F2"/>
                          </a:highlight>
                          <a:latin typeface="+mn-lt"/>
                        </a:rPr>
                        <a:t>Procedures</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10. </a:t>
                      </a:r>
                      <a:r>
                        <a:rPr lang="en-AU" sz="1100" b="1">
                          <a:highlight>
                            <a:srgbClr val="F2F2F2"/>
                          </a:highlight>
                          <a:latin typeface="+mn-lt"/>
                        </a:rPr>
                        <a:t>Clinic management</a:t>
                      </a:r>
                      <a:endParaRPr lang="en-AU" sz="1100">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4</a:t>
                      </a:r>
                      <a:endParaRPr lang="en-AU" sz="1100">
                        <a:solidFill>
                          <a:srgbClr val="404040"/>
                        </a:solidFill>
                        <a:effectLst/>
                        <a:latin typeface="+mn-lt"/>
                        <a:ea typeface="Calibri"/>
                        <a:cs typeface="Arial"/>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a:highlight>
                            <a:srgbClr val="F2F2F2"/>
                          </a:highlight>
                          <a:latin typeface="+mn-lt"/>
                        </a:rPr>
                        <a:t>11.</a:t>
                      </a:r>
                      <a:r>
                        <a:rPr lang="en-AU" sz="1100">
                          <a:highlight>
                            <a:srgbClr val="F2F2F2"/>
                          </a:highlight>
                          <a:latin typeface="+mn-lt"/>
                        </a:rPr>
                        <a:t> </a:t>
                      </a:r>
                      <a:r>
                        <a:rPr lang="en-AU" sz="1100" b="1">
                          <a:highlight>
                            <a:srgbClr val="F2F2F2"/>
                          </a:highlight>
                          <a:latin typeface="+mn-lt"/>
                        </a:rPr>
                        <a:t>Traumatic brain injury </a:t>
                      </a: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474796" rtl="0" eaLnBrk="1" fontAlgn="auto" latinLnBrk="0" hangingPunct="1">
                        <a:lnSpc>
                          <a:spcPct val="114999"/>
                        </a:lnSpc>
                        <a:spcBef>
                          <a:spcPts val="200"/>
                        </a:spcBef>
                        <a:spcAft>
                          <a:spcPts val="200"/>
                        </a:spcAft>
                        <a:buClrTx/>
                        <a:buSzTx/>
                        <a:buFontTx/>
                        <a:buNone/>
                        <a:tabLst/>
                        <a:defRPr/>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6" marR="4116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271574946"/>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12. </a:t>
                      </a:r>
                      <a:r>
                        <a:rPr lang="en-AU" sz="1100" b="1">
                          <a:highlight>
                            <a:srgbClr val="F2F2F2"/>
                          </a:highlight>
                          <a:latin typeface="+mn-lt"/>
                        </a:rPr>
                        <a:t>Stroke management</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55766050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13. </a:t>
                      </a:r>
                      <a:r>
                        <a:rPr lang="en-AU" sz="1100" b="1">
                          <a:highlight>
                            <a:srgbClr val="F2F2F2"/>
                          </a:highlight>
                          <a:latin typeface="+mn-lt"/>
                        </a:rPr>
                        <a:t>Neurological conditions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2589612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a:cs typeface="Times New Roman"/>
                        </a:rPr>
                        <a:t>14. </a:t>
                      </a:r>
                      <a:r>
                        <a:rPr lang="en-AU" sz="1100" b="1">
                          <a:highlight>
                            <a:srgbClr val="F2F2F2"/>
                          </a:highlight>
                          <a:latin typeface="+mn-lt"/>
                        </a:rPr>
                        <a:t>Spinal cord dysfunction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9989861"/>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a:cs typeface="Times New Roman"/>
                        </a:rPr>
                        <a:t>15. </a:t>
                      </a:r>
                      <a:r>
                        <a:rPr lang="en-US" sz="1100" b="1">
                          <a:highlight>
                            <a:srgbClr val="F2F2F2"/>
                          </a:highlight>
                          <a:latin typeface="+mn-lt"/>
                        </a:rPr>
                        <a:t>Amputation of limb and prosthetics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272547895"/>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16. </a:t>
                      </a:r>
                      <a:r>
                        <a:rPr lang="en-AU" sz="1100" b="1">
                          <a:highlight>
                            <a:srgbClr val="F2F2F2"/>
                          </a:highlight>
                          <a:latin typeface="+mn-lt"/>
                        </a:rPr>
                        <a:t>Musculoskeletal conditions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091404284"/>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17. </a:t>
                      </a:r>
                      <a:r>
                        <a:rPr lang="en-AU" sz="1100" b="1">
                          <a:highlight>
                            <a:srgbClr val="F2F2F2"/>
                          </a:highlight>
                          <a:latin typeface="+mn-lt"/>
                        </a:rPr>
                        <a:t>Cardiac and respiratory conditions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4</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5</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15840">
                <a:tc>
                  <a:txBody>
                    <a:bodyPr/>
                    <a:lstStyle/>
                    <a:p>
                      <a:pPr>
                        <a:lnSpc>
                          <a:spcPct val="115000"/>
                        </a:lnSpc>
                        <a:spcBef>
                          <a:spcPts val="800"/>
                        </a:spcBef>
                        <a:spcAft>
                          <a:spcPts val="800"/>
                        </a:spcAft>
                      </a:pPr>
                      <a:r>
                        <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18. </a:t>
                      </a:r>
                      <a:r>
                        <a:rPr lang="en-US" sz="1100" b="1">
                          <a:highlight>
                            <a:srgbClr val="F2F2F2"/>
                          </a:highlight>
                          <a:latin typeface="+mn-lt"/>
                        </a:rPr>
                        <a:t>Adults with disabilities arising in childhood</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US" sz="1100" b="1">
                          <a:solidFill>
                            <a:srgbClr val="404040"/>
                          </a:solidFill>
                          <a:effectLst/>
                          <a:latin typeface="+mn-lt"/>
                          <a:ea typeface="Calibri"/>
                          <a:cs typeface="Times New Roman"/>
                        </a:rPr>
                        <a:t>Level 1</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19. </a:t>
                      </a:r>
                      <a:r>
                        <a:rPr lang="en-AU" sz="1100" b="1">
                          <a:highlight>
                            <a:srgbClr val="F2F2F2"/>
                          </a:highlight>
                          <a:latin typeface="+mn-lt"/>
                        </a:rPr>
                        <a:t>Rehabilitation of older people</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US" sz="1100" b="1">
                          <a:solidFill>
                            <a:srgbClr val="404040"/>
                          </a:solidFill>
                          <a:effectLst/>
                          <a:latin typeface="+mn-lt"/>
                          <a:ea typeface="Calibri"/>
                          <a:cs typeface="Times New Roman"/>
                        </a:rPr>
                        <a:t>Level 2</a:t>
                      </a:r>
                      <a:endParaRPr lang="en-AU" sz="1100" b="1">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Times New Roman"/>
                        </a:rPr>
                        <a:t>Level 4</a:t>
                      </a:r>
                      <a:endParaRPr lang="en-AU" sz="1100">
                        <a:solidFill>
                          <a:srgbClr val="404040"/>
                        </a:solidFill>
                        <a:effectLst/>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24972033"/>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20. </a:t>
                      </a:r>
                      <a:r>
                        <a:rPr lang="en-US" sz="1100" b="1">
                          <a:highlight>
                            <a:srgbClr val="F2F2F2"/>
                          </a:highlight>
                          <a:latin typeface="+mn-lt"/>
                        </a:rPr>
                        <a:t>Rehabilitation of other specific conditions</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a:cs typeface="Arial"/>
                        </a:rPr>
                        <a:t>Level 3 </a:t>
                      </a:r>
                      <a:endParaRPr lang="en-AU" sz="1100">
                        <a:solidFill>
                          <a:srgbClr val="404040"/>
                        </a:solidFill>
                        <a:effectLst/>
                        <a:latin typeface="+mn-lt"/>
                        <a:ea typeface="Calibri"/>
                        <a:cs typeface="Arial"/>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67218028"/>
                  </a:ext>
                </a:extLst>
              </a:tr>
              <a:tr h="215840">
                <a:tc>
                  <a:txBody>
                    <a:bodyPr/>
                    <a:lstStyle/>
                    <a:p>
                      <a:pPr>
                        <a:lnSpc>
                          <a:spcPct val="115000"/>
                        </a:lnSpc>
                        <a:spcBef>
                          <a:spcPts val="800"/>
                        </a:spcBef>
                        <a:spcAft>
                          <a:spcPts val="800"/>
                        </a:spcAft>
                      </a:pPr>
                      <a:r>
                        <a:rPr lang="en-US" sz="1100" b="1">
                          <a:solidFill>
                            <a:srgbClr val="404040"/>
                          </a:solidFill>
                          <a:effectLst/>
                          <a:highlight>
                            <a:srgbClr val="F2F2F2"/>
                          </a:highlight>
                          <a:latin typeface="+mn-lt"/>
                          <a:ea typeface="Calibri" panose="020F0502020204030204" pitchFamily="34" charset="0"/>
                          <a:cs typeface="Times New Roman" panose="02020603050405020304" pitchFamily="18" charset="0"/>
                        </a:rPr>
                        <a:t>21. </a:t>
                      </a:r>
                      <a:r>
                        <a:rPr lang="en-AU" sz="1100" b="1">
                          <a:highlight>
                            <a:srgbClr val="F2F2F2"/>
                          </a:highlight>
                          <a:latin typeface="+mn-lt"/>
                        </a:rPr>
                        <a:t>Pain</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825108732"/>
                  </a:ext>
                </a:extLst>
              </a:tr>
              <a:tr h="215840">
                <a:tc>
                  <a:txBody>
                    <a:bodyPr/>
                    <a:lstStyle/>
                    <a:p>
                      <a:pPr>
                        <a:lnSpc>
                          <a:spcPct val="115000"/>
                        </a:lnSpc>
                        <a:spcBef>
                          <a:spcPts val="800"/>
                        </a:spcBef>
                        <a:spcAft>
                          <a:spcPts val="800"/>
                        </a:spcAft>
                      </a:pPr>
                      <a:r>
                        <a:rPr lang="en-AU" sz="1100" b="1">
                          <a:highlight>
                            <a:srgbClr val="F2F2F2"/>
                          </a:highlight>
                          <a:latin typeface="+mn-lt"/>
                        </a:rPr>
                        <a:t>22. Orthotics and footwear </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810856454"/>
                  </a:ext>
                </a:extLst>
              </a:tr>
              <a:tr h="215840">
                <a:tc>
                  <a:txBody>
                    <a:bodyPr/>
                    <a:lstStyle/>
                    <a:p>
                      <a:pPr>
                        <a:lnSpc>
                          <a:spcPct val="115000"/>
                        </a:lnSpc>
                        <a:spcBef>
                          <a:spcPts val="800"/>
                        </a:spcBef>
                        <a:spcAft>
                          <a:spcPts val="800"/>
                        </a:spcAft>
                      </a:pPr>
                      <a:r>
                        <a:rPr lang="en-AU" sz="1100" b="1">
                          <a:highlight>
                            <a:srgbClr val="F2F2F2"/>
                          </a:highlight>
                          <a:latin typeface="+mn-lt"/>
                        </a:rPr>
                        <a:t>23. Spasticity and its management</a:t>
                      </a:r>
                      <a:endParaRPr lang="en-AU" sz="1100" b="1">
                        <a:solidFill>
                          <a:srgbClr val="404040"/>
                        </a:solidFill>
                        <a:effectLst/>
                        <a:highlight>
                          <a:srgbClr val="F2F2F2"/>
                        </a:highlight>
                        <a:latin typeface="+mn-lt"/>
                        <a:ea typeface="Calibri" panose="020F0502020204030204" pitchFamily="34" charset="0"/>
                        <a:cs typeface="Times New Roman" panose="02020603050405020304" pitchFamily="18" charset="0"/>
                      </a:endParaRPr>
                    </a:p>
                  </a:txBody>
                  <a:tcPr marL="68580" marR="68580"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1</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20000"/>
                        <a:lumOff val="80000"/>
                      </a:schemeClr>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US" sz="1100" b="1" i="0" u="none" strike="noStrike" kern="1200" cap="none" spc="0" normalizeH="0" baseline="0" noProof="0">
                          <a:ln>
                            <a:noFill/>
                          </a:ln>
                          <a:solidFill>
                            <a:srgbClr val="404040"/>
                          </a:solidFill>
                          <a:effectLst/>
                          <a:uLnTx/>
                          <a:uFillTx/>
                          <a:latin typeface="+mn-lt"/>
                          <a:ea typeface="Calibri"/>
                          <a:cs typeface="Times New Roman"/>
                        </a:rPr>
                        <a:t>Level 2</a:t>
                      </a:r>
                      <a:endParaRPr kumimoji="0" lang="en-AU" sz="1100" b="1" i="0" u="none" strike="noStrike" kern="1200" cap="none" spc="0" normalizeH="0" baseline="0" noProof="0">
                        <a:ln>
                          <a:noFill/>
                        </a:ln>
                        <a:solidFill>
                          <a:srgbClr val="404040"/>
                        </a:solidFill>
                        <a:effectLst/>
                        <a:uLnTx/>
                        <a:uFillTx/>
                        <a:latin typeface="+mn-lt"/>
                        <a:ea typeface="Calibri"/>
                        <a:cs typeface="Times New Roman"/>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3 </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E77"/>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Times New Roman" panose="02020603050405020304" pitchFamily="18" charset="0"/>
                        </a:rPr>
                        <a:t>Level 4</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a:solidFill>
                            <a:srgbClr val="404040"/>
                          </a:solidFill>
                          <a:effectLst/>
                          <a:latin typeface="+mn-lt"/>
                          <a:ea typeface="Calibri" panose="020F0502020204030204" pitchFamily="34" charset="0"/>
                          <a:cs typeface="Arial" panose="020B0604020202020204" pitchFamily="34" charset="0"/>
                        </a:rPr>
                        <a:t>Level 5</a:t>
                      </a:r>
                      <a:endParaRPr lang="en-AU" sz="1100">
                        <a:solidFill>
                          <a:srgbClr val="404040"/>
                        </a:solidFill>
                        <a:effectLst/>
                        <a:latin typeface="+mn-lt"/>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375308232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lnSpcReduction="10000"/>
          </a:bodyPr>
          <a:lstStyle/>
          <a:p>
            <a:pPr>
              <a:buFont typeface="Wingdings" panose="05000000000000000000" pitchFamily="2" charset="2"/>
              <a:buChar char="ü"/>
            </a:pPr>
            <a:r>
              <a:rPr lang="en-US"/>
              <a:t>Apply for your training program before the close date (28 Feb 2025)</a:t>
            </a:r>
          </a:p>
          <a:p>
            <a:pPr marL="0" indent="0">
              <a:buNone/>
            </a:pPr>
            <a:endParaRPr lang="en-US"/>
          </a:p>
          <a:p>
            <a:pPr>
              <a:buFont typeface="Wingdings" panose="05000000000000000000" pitchFamily="2" charset="2"/>
              <a:buChar char="ü"/>
            </a:pPr>
            <a:r>
              <a:rPr lang="en-US"/>
              <a:t>Review your curriculum standards and learning, teaching and assessment programs documents on the </a:t>
            </a:r>
            <a:r>
              <a:rPr lang="en-US">
                <a:hlinkClick r:id="rId3"/>
              </a:rPr>
              <a:t>RACP eLearning portal  </a:t>
            </a:r>
            <a:endParaRPr lang="en-US"/>
          </a:p>
          <a:p>
            <a:pPr>
              <a:buFont typeface="Wingdings" panose="05000000000000000000" pitchFamily="2" charset="2"/>
              <a:buChar char="ü"/>
            </a:pPr>
            <a:endParaRPr lang="en-US"/>
          </a:p>
          <a:p>
            <a:pPr>
              <a:buFont typeface="Wingdings" panose="05000000000000000000" pitchFamily="2" charset="2"/>
              <a:buChar char="ü"/>
            </a:pPr>
            <a:r>
              <a:rPr lang="en-US"/>
              <a:t>Nominate 2 x supervisors who meet the Rehabilitation Medicine teaching requirements for the upcoming rotation. A list of eligible supervisors can be found on </a:t>
            </a:r>
            <a:r>
              <a:rPr lang="en-US">
                <a:hlinkClick r:id="rId4"/>
              </a:rPr>
              <a:t>MyRACP</a:t>
            </a:r>
            <a:endParaRPr lang="en-US"/>
          </a:p>
          <a:p>
            <a:pPr>
              <a:buFont typeface="Wingdings" panose="05000000000000000000" pitchFamily="2" charset="2"/>
              <a:buChar char="ü"/>
            </a:pPr>
            <a:endParaRPr lang="en-US"/>
          </a:p>
          <a:p>
            <a:pPr>
              <a:buFont typeface="Wingdings" panose="05000000000000000000" pitchFamily="2" charset="2"/>
              <a:buChar char="ü"/>
            </a:pPr>
            <a:r>
              <a:rPr lang="en-US"/>
              <a:t>Find out what the learning opportunities at your setting might be so you can complete your rotation plan </a:t>
            </a:r>
          </a:p>
          <a:p>
            <a:endParaRPr lang="en-US"/>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016514"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spTree>
    <p:extLst>
      <p:ext uri="{BB962C8B-B14F-4D97-AF65-F5344CB8AC3E}">
        <p14:creationId xmlns:p14="http://schemas.microsoft.com/office/powerpoint/2010/main" val="160498449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3330385"/>
            <a:chOff x="114054" y="1651955"/>
            <a:chExt cx="5944734" cy="3330385"/>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 (to be introduced from Q4 2025) </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 (phased rollout in 2025) </a:t>
              </a:r>
            </a:p>
            <a:p>
              <a:pPr>
                <a:lnSpc>
                  <a:spcPct val="115000"/>
                </a:lnSpc>
                <a:buClr>
                  <a:srgbClr val="244061"/>
                </a:buClr>
              </a:pP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grpSp>
        <p:nvGrpSpPr>
          <p:cNvPr id="14" name="Group 13">
            <a:extLst>
              <a:ext uri="{FF2B5EF4-FFF2-40B4-BE49-F238E27FC236}">
                <a16:creationId xmlns:a16="http://schemas.microsoft.com/office/drawing/2014/main" id="{B7791E04-C5F0-7708-D41D-5DB83E1785E9}"/>
              </a:ext>
            </a:extLst>
          </p:cNvPr>
          <p:cNvGrpSpPr/>
          <p:nvPr/>
        </p:nvGrpSpPr>
        <p:grpSpPr>
          <a:xfrm>
            <a:off x="4849792" y="5551251"/>
            <a:ext cx="7115795" cy="1151436"/>
            <a:chOff x="4849791" y="5368442"/>
            <a:chExt cx="7115795" cy="1151436"/>
          </a:xfrm>
        </p:grpSpPr>
        <p:sp>
          <p:nvSpPr>
            <p:cNvPr id="10" name="TextBox 9">
              <a:extLst>
                <a:ext uri="{FF2B5EF4-FFF2-40B4-BE49-F238E27FC236}">
                  <a16:creationId xmlns:a16="http://schemas.microsoft.com/office/drawing/2014/main" id="{D9CB381A-84C8-C713-B562-6AE2EC5E60DF}"/>
                </a:ext>
              </a:extLst>
            </p:cNvPr>
            <p:cNvSpPr txBox="1"/>
            <p:nvPr/>
          </p:nvSpPr>
          <p:spPr>
            <a:xfrm>
              <a:off x="5011239" y="5501083"/>
              <a:ext cx="6792897" cy="954107"/>
            </a:xfrm>
            <a:prstGeom prst="rect">
              <a:avLst/>
            </a:prstGeom>
            <a:noFill/>
          </p:spPr>
          <p:txBody>
            <a:bodyPr wrap="square" rtlCol="0">
              <a:spAutoFit/>
            </a:bodyPr>
            <a:lstStyle/>
            <a:p>
              <a:r>
                <a:rPr lang="en-US" sz="1400" b="1">
                  <a:solidFill>
                    <a:srgbClr val="E9B32B"/>
                  </a:solidFill>
                </a:rPr>
                <a:t>Please note, </a:t>
              </a:r>
              <a:r>
                <a:rPr lang="en-US" sz="1400"/>
                <a:t>2025 is a transition year offering a reduced assessments. </a:t>
              </a:r>
            </a:p>
            <a:p>
              <a:r>
                <a:rPr lang="en-US" sz="1400"/>
                <a:t>All trainees in this program will:</a:t>
              </a:r>
            </a:p>
            <a:p>
              <a:pPr marL="285750" indent="-285750">
                <a:buFont typeface="Arial" panose="020B0604020202020204" pitchFamily="34" charset="0"/>
                <a:buChar char="•"/>
              </a:pPr>
              <a:r>
                <a:rPr lang="en-US" sz="1400"/>
                <a:t>Follow the new curriculum structure and assessment requirements. </a:t>
              </a:r>
            </a:p>
            <a:p>
              <a:pPr marL="285750" indent="-285750">
                <a:buFont typeface="Arial" panose="020B0604020202020204" pitchFamily="34" charset="0"/>
                <a:buChar char="•"/>
              </a:pPr>
              <a:r>
                <a:rPr lang="en-US" sz="1400"/>
                <a:t>Use the TMP platform to manage your program and complete assessments</a:t>
              </a:r>
              <a:endParaRPr lang="en-AU" sz="1400"/>
            </a:p>
          </p:txBody>
        </p:sp>
        <p:sp>
          <p:nvSpPr>
            <p:cNvPr id="12" name="Rectangle: Rounded Corners 11">
              <a:extLst>
                <a:ext uri="{FF2B5EF4-FFF2-40B4-BE49-F238E27FC236}">
                  <a16:creationId xmlns:a16="http://schemas.microsoft.com/office/drawing/2014/main" id="{2F53093A-DF65-0EC9-9EDB-CCC1201E7C4B}"/>
                </a:ext>
              </a:extLst>
            </p:cNvPr>
            <p:cNvSpPr/>
            <p:nvPr/>
          </p:nvSpPr>
          <p:spPr>
            <a:xfrm>
              <a:off x="4849791" y="5368442"/>
              <a:ext cx="7115795" cy="1151436"/>
            </a:xfrm>
            <a:prstGeom prst="roundRect">
              <a:avLst/>
            </a:prstGeom>
            <a:noFill/>
            <a:ln>
              <a:solidFill>
                <a:srgbClr val="E9B3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400"/>
            </a:p>
          </p:txBody>
        </p:sp>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110835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5715449" y="1925202"/>
            <a:ext cx="6114377" cy="369332"/>
          </a:xfrm>
          <a:prstGeom prst="rect">
            <a:avLst/>
          </a:prstGeom>
          <a:noFill/>
        </p:spPr>
        <p:txBody>
          <a:bodyPr wrap="square" rtlCol="0">
            <a:spAutoFit/>
          </a:bodyPr>
          <a:lstStyle/>
          <a:p>
            <a:r>
              <a:rPr lang="en-US" b="1">
                <a:solidFill>
                  <a:srgbClr val="384967"/>
                </a:solidFill>
              </a:rPr>
              <a:t>Learning, teaching and assessment</a:t>
            </a:r>
            <a:r>
              <a:rPr lang="en-AU" b="1">
                <a:solidFill>
                  <a:srgbClr val="384967"/>
                </a:solidFill>
              </a:rPr>
              <a:t> (LTA) structure</a:t>
            </a:r>
            <a:endParaRPr lang="en-US" b="1">
              <a:solidFill>
                <a:srgbClr val="384967"/>
              </a:solidFill>
            </a:endParaRPr>
          </a:p>
        </p:txBody>
      </p:sp>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pic>
        <p:nvPicPr>
          <p:cNvPr id="1026" name="Picture 2">
            <a:extLst>
              <a:ext uri="{FF2B5EF4-FFF2-40B4-BE49-F238E27FC236}">
                <a16:creationId xmlns:a16="http://schemas.microsoft.com/office/drawing/2014/main" id="{EAC9F347-F93D-D7E0-3B1A-872F322223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66876" y="2637854"/>
            <a:ext cx="6716233" cy="17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28" name="Picture 27">
            <a:extLst>
              <a:ext uri="{FF2B5EF4-FFF2-40B4-BE49-F238E27FC236}">
                <a16:creationId xmlns:a16="http://schemas.microsoft.com/office/drawing/2014/main" id="{4AEC4086-3E84-AE05-CA43-D7861D4E78DC}"/>
              </a:ext>
            </a:extLst>
          </p:cNvPr>
          <p:cNvPicPr>
            <a:picLocks noChangeAspect="1"/>
          </p:cNvPicPr>
          <p:nvPr/>
        </p:nvPicPr>
        <p:blipFill>
          <a:blip r:embed="rId5"/>
          <a:stretch>
            <a:fillRect/>
          </a:stretch>
        </p:blipFill>
        <p:spPr>
          <a:xfrm>
            <a:off x="1266087" y="1607350"/>
            <a:ext cx="4147498" cy="1437599"/>
          </a:xfrm>
          <a:prstGeom prst="rect">
            <a:avLst/>
          </a:prstGeom>
          <a:ln>
            <a:solidFill>
              <a:srgbClr val="B3BFD5"/>
            </a:solidFill>
          </a:ln>
        </p:spPr>
      </p:pic>
      <p:pic>
        <p:nvPicPr>
          <p:cNvPr id="30" name="Picture 29">
            <a:extLst>
              <a:ext uri="{FF2B5EF4-FFF2-40B4-BE49-F238E27FC236}">
                <a16:creationId xmlns:a16="http://schemas.microsoft.com/office/drawing/2014/main" id="{6CDAFD46-AC30-4F18-AF63-7D988B39249E}"/>
              </a:ext>
            </a:extLst>
          </p:cNvPr>
          <p:cNvPicPr>
            <a:picLocks noChangeAspect="1"/>
          </p:cNvPicPr>
          <p:nvPr/>
        </p:nvPicPr>
        <p:blipFill>
          <a:blip r:embed="rId6"/>
          <a:stretch>
            <a:fillRect/>
          </a:stretch>
        </p:blipFill>
        <p:spPr>
          <a:xfrm>
            <a:off x="6796818" y="1661656"/>
            <a:ext cx="4038431" cy="1091891"/>
          </a:xfrm>
          <a:prstGeom prst="rect">
            <a:avLst/>
          </a:prstGeom>
          <a:ln>
            <a:solidFill>
              <a:srgbClr val="B3BFD5"/>
            </a:solidFill>
          </a:ln>
        </p:spPr>
      </p:pic>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6" name="Picture 15" descr="A list of medical procedures&#10;&#10;Description automatically generated">
            <a:extLst>
              <a:ext uri="{FF2B5EF4-FFF2-40B4-BE49-F238E27FC236}">
                <a16:creationId xmlns:a16="http://schemas.microsoft.com/office/drawing/2014/main" id="{1EDED701-9AD9-3F24-D2AA-C3FC3792D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1471" y="836647"/>
            <a:ext cx="4730191" cy="5857191"/>
          </a:xfrm>
          <a:prstGeom prst="rect">
            <a:avLst/>
          </a:prstGeom>
        </p:spPr>
      </p:pic>
      <p:sp>
        <p:nvSpPr>
          <p:cNvPr id="17" name="TextBox 16">
            <a:extLst>
              <a:ext uri="{FF2B5EF4-FFF2-40B4-BE49-F238E27FC236}">
                <a16:creationId xmlns:a16="http://schemas.microsoft.com/office/drawing/2014/main" id="{2E00C7FA-0814-4A9B-311B-81551FAD9E89}"/>
              </a:ext>
            </a:extLst>
          </p:cNvPr>
          <p:cNvSpPr txBox="1"/>
          <p:nvPr/>
        </p:nvSpPr>
        <p:spPr>
          <a:xfrm>
            <a:off x="1045029" y="2217244"/>
            <a:ext cx="4619996" cy="1754326"/>
          </a:xfrm>
          <a:prstGeom prst="rect">
            <a:avLst/>
          </a:prstGeom>
          <a:noFill/>
        </p:spPr>
        <p:txBody>
          <a:bodyPr wrap="square" lIns="91440" tIns="45720" rIns="91440" bIns="45720" rtlCol="0" anchor="t">
            <a:spAutoFit/>
          </a:bodyPr>
          <a:lstStyle/>
          <a:p>
            <a:pPr algn="ctr"/>
            <a:r>
              <a:rPr lang="en-US" u="sng">
                <a:solidFill>
                  <a:srgbClr val="384967"/>
                </a:solidFill>
              </a:rPr>
              <a:t>Rehabilitation medicine</a:t>
            </a:r>
            <a:endParaRPr lang="en-US" u="sng">
              <a:solidFill>
                <a:srgbClr val="384967"/>
              </a:solidFill>
              <a:cs typeface="Arial"/>
            </a:endParaRPr>
          </a:p>
          <a:p>
            <a:pPr algn="ctr"/>
            <a:endParaRPr lang="en-US">
              <a:solidFill>
                <a:srgbClr val="384967"/>
              </a:solidFill>
              <a:cs typeface="Arial"/>
            </a:endParaRPr>
          </a:p>
          <a:p>
            <a:pPr algn="ctr"/>
            <a:r>
              <a:rPr lang="en-AU">
                <a:solidFill>
                  <a:srgbClr val="404040"/>
                </a:solidFill>
                <a:cs typeface="Arial"/>
              </a:rPr>
              <a:t>The Advanced Training curricula standards are grouped into </a:t>
            </a:r>
            <a:r>
              <a:rPr lang="en-AU">
                <a:solidFill>
                  <a:srgbClr val="C69214"/>
                </a:solidFill>
                <a:cs typeface="Arial"/>
              </a:rPr>
              <a:t>key learning goals</a:t>
            </a:r>
            <a:r>
              <a:rPr lang="en-AU">
                <a:solidFill>
                  <a:srgbClr val="404040"/>
                </a:solidFill>
                <a:cs typeface="Arial"/>
              </a:rPr>
              <a:t> that guide learning, teaching, and assessment in the new programs. </a:t>
            </a:r>
            <a:endParaRPr lang="en-US"/>
          </a:p>
        </p:txBody>
      </p:sp>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2778825" y="1847521"/>
            <a:ext cx="6519517" cy="1600438"/>
          </a:xfrm>
          <a:prstGeom prst="rect">
            <a:avLst/>
          </a:prstGeom>
          <a:noFill/>
        </p:spPr>
        <p:txBody>
          <a:bodyPr wrap="square" rtlCol="0">
            <a:spAutoFit/>
          </a:bodyPr>
          <a:lstStyle/>
          <a:p>
            <a:pPr algn="ctr"/>
            <a:r>
              <a:rPr lang="en-US" sz="1400" i="1"/>
              <a:t>Dr. Alex, an Advanced Trainee in Rehabilitation Medicine, is completing a rotation in a specialised rehabilitation unit. Dr. Alex is tasked with managing a 58-year-old patient who has sustained a moderate ischemic stroke. The patient presents with hemiplegia, spasticity, and impaired speech. Dr. Alex is responsible for developing and implementing a comprehensive rehabilitation plan, coordinating a multidisciplinary team, and engaging the patient and their family in the recovery process.</a:t>
            </a:r>
            <a:endParaRPr lang="en-AU" sz="1400" i="1"/>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4"/>
            <a:ext cx="3925759" cy="1949763"/>
            <a:chOff x="74409" y="2852688"/>
            <a:chExt cx="3627782" cy="169413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722049"/>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7"/>
                  </a:solidFill>
                </a:rPr>
                <a:t>01. Professional behaviours</a:t>
              </a:r>
            </a:p>
            <a:p>
              <a:pPr marL="671513" lvl="1" indent="-214313">
                <a:buFont typeface="Arial" panose="020B0604020202020204" pitchFamily="34" charset="0"/>
                <a:buChar char="•"/>
              </a:pPr>
              <a:r>
                <a:rPr lang="en-US" sz="1200">
                  <a:solidFill>
                    <a:srgbClr val="384967"/>
                  </a:solidFill>
                </a:rPr>
                <a:t>Medical expertise</a:t>
              </a:r>
            </a:p>
            <a:p>
              <a:pPr marL="671513" lvl="1" indent="-214313">
                <a:buFont typeface="Arial" panose="020B0604020202020204" pitchFamily="34" charset="0"/>
                <a:buChar char="•"/>
              </a:pPr>
              <a:r>
                <a:rPr lang="en-US" sz="1200">
                  <a:solidFill>
                    <a:srgbClr val="384967"/>
                  </a:solidFill>
                </a:rPr>
                <a:t>Leadership, management &amp; teamwork</a:t>
              </a:r>
            </a:p>
            <a:p>
              <a:pPr marL="671513" lvl="1" indent="-214313">
                <a:buFont typeface="Arial" panose="020B0604020202020204" pitchFamily="34" charset="0"/>
                <a:buChar char="•"/>
              </a:pPr>
              <a:r>
                <a:rPr lang="en-US" sz="1200">
                  <a:solidFill>
                    <a:srgbClr val="384967"/>
                  </a:solidFill>
                </a:rPr>
                <a:t>Communication</a:t>
              </a: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182597" y="4396104"/>
            <a:ext cx="6694214" cy="2151878"/>
            <a:chOff x="5609300" y="2956456"/>
            <a:chExt cx="6186102" cy="186975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609300" y="3943706"/>
              <a:ext cx="6186102" cy="882503"/>
            </a:xfrm>
            <a:prstGeom prst="rect">
              <a:avLst/>
            </a:prstGeom>
            <a:noFill/>
          </p:spPr>
          <p:txBody>
            <a:bodyPr wrap="square" rtlCol="0">
              <a:spAutoFit/>
            </a:bodyPr>
            <a:lstStyle/>
            <a:p>
              <a:pPr marL="214313" indent="-214313">
                <a:buFont typeface="Arial" panose="020B0604020202020204" pitchFamily="34" charset="0"/>
                <a:buChar char="•"/>
              </a:pPr>
              <a:r>
                <a:rPr lang="en-US" sz="1200">
                  <a:solidFill>
                    <a:srgbClr val="384965"/>
                  </a:solidFill>
                </a:rPr>
                <a:t>02. Team Leadership</a:t>
              </a:r>
            </a:p>
            <a:p>
              <a:pPr marL="214313" indent="-214313">
                <a:buFont typeface="Arial" panose="020B0604020202020204" pitchFamily="34" charset="0"/>
                <a:buChar char="•"/>
              </a:pPr>
              <a:r>
                <a:rPr lang="en-US" sz="1200">
                  <a:solidFill>
                    <a:srgbClr val="384965"/>
                  </a:solidFill>
                </a:rPr>
                <a:t>05. Clinical assessment and management of function</a:t>
              </a:r>
            </a:p>
            <a:p>
              <a:pPr marL="214313" indent="-214313">
                <a:buFont typeface="Arial" panose="020B0604020202020204" pitchFamily="34" charset="0"/>
                <a:buChar char="•"/>
              </a:pPr>
              <a:r>
                <a:rPr lang="en-US" sz="1200">
                  <a:solidFill>
                    <a:srgbClr val="384965"/>
                  </a:solidFill>
                </a:rPr>
                <a:t>0</a:t>
              </a:r>
              <a:r>
                <a:rPr lang="en-AU" sz="1200">
                  <a:solidFill>
                    <a:srgbClr val="384965"/>
                  </a:solidFill>
                </a:rPr>
                <a:t>6. Handover of care</a:t>
              </a:r>
            </a:p>
            <a:p>
              <a:pPr marL="214313" indent="-214313">
                <a:buFont typeface="Arial" panose="020B0604020202020204" pitchFamily="34" charset="0"/>
                <a:buChar char="•"/>
              </a:pPr>
              <a:r>
                <a:rPr lang="en-AU" sz="1200">
                  <a:solidFill>
                    <a:srgbClr val="384965"/>
                  </a:solidFill>
                </a:rPr>
                <a:t>07. Longitudinal care</a:t>
              </a:r>
            </a:p>
            <a:p>
              <a:pPr marL="214313" indent="-214313">
                <a:buFont typeface="Arial" panose="020B0604020202020204" pitchFamily="34" charset="0"/>
                <a:buChar char="•"/>
              </a:pPr>
              <a:r>
                <a:rPr lang="en-AU" sz="1200">
                  <a:solidFill>
                    <a:srgbClr val="384965"/>
                  </a:solidFill>
                </a:rPr>
                <a:t>08. Communication with patients</a:t>
              </a:r>
              <a:endParaRPr lang="en-US" sz="1200">
                <a:solidFill>
                  <a:srgbClr val="384965"/>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708275" y="3081747"/>
            <a:ext cx="4337071" cy="2446826"/>
            <a:chOff x="3473206" y="5043077"/>
            <a:chExt cx="4007875" cy="2126042"/>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3473206" y="6146213"/>
              <a:ext cx="4007875" cy="1022906"/>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AU" sz="1200">
                  <a:solidFill>
                    <a:srgbClr val="384965"/>
                  </a:solidFill>
                </a:rPr>
                <a:t>11. Traumatic brain injury</a:t>
              </a:r>
            </a:p>
            <a:p>
              <a:pPr marL="214313" indent="-214313">
                <a:buFont typeface="Arial" panose="020B0604020202020204" pitchFamily="34" charset="0"/>
                <a:buChar char="•"/>
              </a:pPr>
              <a:r>
                <a:rPr lang="en-AU" sz="1200">
                  <a:solidFill>
                    <a:srgbClr val="384965"/>
                  </a:solidFill>
                </a:rPr>
                <a:t>12. Stroke management</a:t>
              </a:r>
            </a:p>
            <a:p>
              <a:pPr marL="214313" indent="-214313">
                <a:buFont typeface="Arial" panose="020B0604020202020204" pitchFamily="34" charset="0"/>
                <a:buChar char="•"/>
              </a:pPr>
              <a:r>
                <a:rPr lang="en-AU" sz="1200">
                  <a:solidFill>
                    <a:srgbClr val="384965"/>
                  </a:solidFill>
                </a:rPr>
                <a:t>14. Spinal cord dysfunction</a:t>
              </a:r>
            </a:p>
            <a:p>
              <a:pPr marL="214313" indent="-214313">
                <a:buFont typeface="Arial" panose="020B0604020202020204" pitchFamily="34" charset="0"/>
                <a:buChar char="•"/>
              </a:pPr>
              <a:r>
                <a:rPr lang="en-US" sz="1200">
                  <a:solidFill>
                    <a:srgbClr val="384965"/>
                  </a:solidFill>
                </a:rPr>
                <a:t>19. Rehabilitation of older people</a:t>
              </a:r>
              <a:endParaRPr lang="en-AU" sz="1200">
                <a:solidFill>
                  <a:srgbClr val="384965"/>
                </a:solidFill>
              </a:endParaRPr>
            </a:p>
            <a:p>
              <a:pPr marL="214313" indent="-214313">
                <a:buFont typeface="Arial" panose="020B0604020202020204" pitchFamily="34" charset="0"/>
                <a:buChar char="•"/>
              </a:pPr>
              <a:r>
                <a:rPr lang="en-AU" sz="1200">
                  <a:solidFill>
                    <a:srgbClr val="384965"/>
                  </a:solidFill>
                </a:rPr>
                <a:t>21. Pain</a:t>
              </a:r>
            </a:p>
            <a:p>
              <a:pPr marL="214313" indent="-214313">
                <a:buFont typeface="Arial" panose="020B0604020202020204" pitchFamily="34" charset="0"/>
                <a:buChar char="•"/>
              </a:pPr>
              <a:r>
                <a:rPr lang="en-US" sz="1200">
                  <a:solidFill>
                    <a:srgbClr val="384965"/>
                  </a:solidFill>
                </a:rPr>
                <a:t>23. Spasticity and its management</a:t>
              </a:r>
              <a:endParaRPr lang="en-US" sz="1200" b="1">
                <a:solidFill>
                  <a:srgbClr val="384965"/>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F8A7BBC3-7E23-A412-E281-4FB9DC3C46A1}"/>
              </a:ext>
            </a:extLst>
          </p:cNvPr>
          <p:cNvSpPr/>
          <p:nvPr/>
        </p:nvSpPr>
        <p:spPr>
          <a:xfrm>
            <a:off x="8919712" y="3663314"/>
            <a:ext cx="1099954" cy="366623"/>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a:t>2026 +</a:t>
            </a: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118318"/>
            <a:ext cx="10190612" cy="2380557"/>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4" y="1135476"/>
            <a:ext cx="5198407" cy="2308324"/>
          </a:xfrm>
          <a:prstGeom prst="rect">
            <a:avLst/>
          </a:prstGeom>
          <a:noFill/>
        </p:spPr>
        <p:txBody>
          <a:bodyPr wrap="square" rtlCol="0">
            <a:spAutoFit/>
          </a:bodyPr>
          <a:lstStyle/>
          <a:p>
            <a:r>
              <a:rPr lang="en-US" b="1"/>
              <a:t>Requirements over the course of training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a:t>1 entry application</a:t>
            </a:r>
          </a:p>
          <a:p>
            <a:pPr marL="285750" indent="-285750">
              <a:buFont typeface="Arial" panose="020B0604020202020204" pitchFamily="34" charset="0"/>
              <a:buChar char="•"/>
            </a:pPr>
            <a:r>
              <a:rPr lang="en-US"/>
              <a:t>Complete at least 48 months FTE training - professional experience</a:t>
            </a:r>
          </a:p>
          <a:p>
            <a:pPr marL="285750" indent="-285750">
              <a:buFont typeface="Arial" panose="020B0604020202020204" pitchFamily="34" charset="0"/>
              <a:buChar char="•"/>
            </a:pPr>
            <a:r>
              <a:rPr lang="en-US"/>
              <a:t>2 case reports</a:t>
            </a:r>
          </a:p>
          <a:p>
            <a:pPr marL="285750" indent="-285750">
              <a:buFont typeface="Arial" panose="020B0604020202020204" pitchFamily="34" charset="0"/>
              <a:buChar char="•"/>
            </a:pPr>
            <a:r>
              <a:rPr lang="en-AU"/>
              <a:t>Learning courses</a:t>
            </a:r>
          </a:p>
          <a:p>
            <a:endParaRPr lang="en-US"/>
          </a:p>
        </p:txBody>
      </p:sp>
      <p:sp>
        <p:nvSpPr>
          <p:cNvPr id="8" name="Rectangle 7">
            <a:extLst>
              <a:ext uri="{FF2B5EF4-FFF2-40B4-BE49-F238E27FC236}">
                <a16:creationId xmlns:a16="http://schemas.microsoft.com/office/drawing/2014/main" id="{E3E95EAC-5DBD-0349-435D-3799132FEF05}"/>
              </a:ext>
            </a:extLst>
          </p:cNvPr>
          <p:cNvSpPr/>
          <p:nvPr/>
        </p:nvSpPr>
        <p:spPr>
          <a:xfrm>
            <a:off x="691753" y="3678814"/>
            <a:ext cx="10190612" cy="2300638"/>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003735"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12 learning captures  </a:t>
            </a: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735151"/>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112329"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8 observation captures  </a:t>
            </a:r>
            <a:endParaRPr lang="en-AU"/>
          </a:p>
        </p:txBody>
      </p:sp>
      <p:sp>
        <p:nvSpPr>
          <p:cNvPr id="16" name="Rectangle 15">
            <a:extLst>
              <a:ext uri="{FF2B5EF4-FFF2-40B4-BE49-F238E27FC236}">
                <a16:creationId xmlns:a16="http://schemas.microsoft.com/office/drawing/2014/main" id="{E7A3A264-949D-5767-F303-F004580B6D49}"/>
              </a:ext>
            </a:extLst>
          </p:cNvPr>
          <p:cNvSpPr/>
          <p:nvPr/>
        </p:nvSpPr>
        <p:spPr>
          <a:xfrm>
            <a:off x="895141" y="4369369"/>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2 rotation plans </a:t>
            </a:r>
            <a:endParaRPr lang="en-AU"/>
          </a:p>
        </p:txBody>
      </p:sp>
      <p:sp>
        <p:nvSpPr>
          <p:cNvPr id="17" name="Rectangle 16">
            <a:extLst>
              <a:ext uri="{FF2B5EF4-FFF2-40B4-BE49-F238E27FC236}">
                <a16:creationId xmlns:a16="http://schemas.microsoft.com/office/drawing/2014/main" id="{EBCE0EFD-0888-EEE3-95A1-64F1B3C6FD39}"/>
              </a:ext>
            </a:extLst>
          </p:cNvPr>
          <p:cNvSpPr/>
          <p:nvPr/>
        </p:nvSpPr>
        <p:spPr>
          <a:xfrm>
            <a:off x="721951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In-training long case assessments</a:t>
            </a:r>
            <a:endParaRPr lang="en-AU"/>
          </a:p>
        </p:txBody>
      </p:sp>
      <p:sp>
        <p:nvSpPr>
          <p:cNvPr id="3" name="TextBox 2">
            <a:extLst>
              <a:ext uri="{FF2B5EF4-FFF2-40B4-BE49-F238E27FC236}">
                <a16:creationId xmlns:a16="http://schemas.microsoft.com/office/drawing/2014/main" id="{68A83FC9-4D18-332C-14C8-15CA6F3FD223}"/>
              </a:ext>
            </a:extLst>
          </p:cNvPr>
          <p:cNvSpPr txBox="1"/>
          <p:nvPr/>
        </p:nvSpPr>
        <p:spPr>
          <a:xfrm>
            <a:off x="6096000" y="1644102"/>
            <a:ext cx="4204677" cy="1754326"/>
          </a:xfrm>
          <a:prstGeom prst="rect">
            <a:avLst/>
          </a:prstGeom>
          <a:noFill/>
        </p:spPr>
        <p:txBody>
          <a:bodyPr wrap="none" rtlCol="0">
            <a:spAutoFit/>
          </a:bodyPr>
          <a:lstStyle/>
          <a:p>
            <a:pPr marL="285750" indent="-285750">
              <a:buFont typeface="Arial" panose="020B0604020202020204" pitchFamily="34" charset="0"/>
              <a:buChar char="•"/>
            </a:pPr>
            <a:r>
              <a:rPr lang="en-AU"/>
              <a:t>Experiential logbook (optional)</a:t>
            </a:r>
          </a:p>
          <a:p>
            <a:pPr marL="285750" indent="-285750">
              <a:buFont typeface="Arial" panose="020B0604020202020204" pitchFamily="34" charset="0"/>
              <a:buChar char="•"/>
            </a:pPr>
            <a:r>
              <a:rPr lang="en-AU"/>
              <a:t>AFRM entry phase examination</a:t>
            </a:r>
            <a:r>
              <a:rPr lang="en-US"/>
              <a:t> </a:t>
            </a:r>
          </a:p>
          <a:p>
            <a:pPr marL="285750" indent="-285750">
              <a:buFont typeface="Arial" panose="020B0604020202020204" pitchFamily="34" charset="0"/>
              <a:buChar char="•"/>
            </a:pPr>
            <a:r>
              <a:rPr lang="en-AU"/>
              <a:t>AFRM fellowship written examination </a:t>
            </a:r>
          </a:p>
          <a:p>
            <a:pPr marL="285750" indent="-285750">
              <a:buFont typeface="Arial" panose="020B0604020202020204" pitchFamily="34" charset="0"/>
              <a:buChar char="•"/>
            </a:pPr>
            <a:r>
              <a:rPr lang="en-AU"/>
              <a:t>AFRM fellowship clinical examination </a:t>
            </a:r>
          </a:p>
          <a:p>
            <a:pPr marL="285750" indent="-285750">
              <a:buFont typeface="Arial" panose="020B0604020202020204" pitchFamily="34" charset="0"/>
              <a:buChar char="•"/>
            </a:pPr>
            <a:r>
              <a:rPr lang="en-US"/>
              <a:t>Research project</a:t>
            </a:r>
          </a:p>
          <a:p>
            <a:pPr marL="285750" indent="-285750">
              <a:buFont typeface="Arial" panose="020B0604020202020204" pitchFamily="34" charset="0"/>
              <a:buChar char="•"/>
            </a:pPr>
            <a:endParaRPr lang="en-AU"/>
          </a:p>
        </p:txBody>
      </p:sp>
      <p:sp>
        <p:nvSpPr>
          <p:cNvPr id="9" name="Rectangle 8">
            <a:extLst>
              <a:ext uri="{FF2B5EF4-FFF2-40B4-BE49-F238E27FC236}">
                <a16:creationId xmlns:a16="http://schemas.microsoft.com/office/drawing/2014/main" id="{C2581D90-176A-0D93-696C-0E0958B6B319}"/>
              </a:ext>
            </a:extLst>
          </p:cNvPr>
          <p:cNvSpPr/>
          <p:nvPr/>
        </p:nvSpPr>
        <p:spPr>
          <a:xfrm>
            <a:off x="9188265" y="4356406"/>
            <a:ext cx="1555664"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t>4 progress reports</a:t>
            </a:r>
            <a:endParaRPr lang="en-AU"/>
          </a:p>
        </p:txBody>
      </p:sp>
    </p:spTree>
    <p:extLst>
      <p:ext uri="{BB962C8B-B14F-4D97-AF65-F5344CB8AC3E}">
        <p14:creationId xmlns:p14="http://schemas.microsoft.com/office/powerpoint/2010/main" val="10077647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5" ma:contentTypeDescription="Create a new document." ma:contentTypeScope="" ma:versionID="3f1c4bb06078c0b8159917b6f3bbc4de">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8173c7416ebc8f11e2edb3996938d084"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0b77cf3b-53b0-4276-95d6-69a9c81ff526"/>
    <ds:schemaRef ds:uri="8a45df18-1b1a-499d-90c6-d04be75f9f9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A814106-B1A8-4123-A107-958E74316CEB}">
  <ds:schemaRefs>
    <ds:schemaRef ds:uri="0b77cf3b-53b0-4276-95d6-69a9c81ff526"/>
    <ds:schemaRef ds:uri="8a45df18-1b1a-499d-90c6-d04be75f9f9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22</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1_Office Theme</vt:lpstr>
      <vt:lpstr>ATCR Theme</vt:lpstr>
      <vt:lpstr>Introduction to the new curriculum  2025 implementation – Advanced Training: Rehabilitation Medicine</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revision>2</cp:revision>
  <cp:lastPrinted>2019-03-29T01:57:58Z</cp:lastPrinted>
  <dcterms:created xsi:type="dcterms:W3CDTF">2016-05-05T00:00:36Z</dcterms:created>
  <dcterms:modified xsi:type="dcterms:W3CDTF">2025-01-23T00:59:21Z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